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4" r:id="rId4"/>
    <p:sldId id="265" r:id="rId5"/>
    <p:sldId id="257" r:id="rId6"/>
    <p:sldId id="258" r:id="rId7"/>
    <p:sldId id="259"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zandarski@live.com" initials="k" lastIdx="1" clrIdx="0">
    <p:extLst>
      <p:ext uri="{19B8F6BF-5375-455C-9EA6-DF929625EA0E}">
        <p15:presenceInfo xmlns:p15="http://schemas.microsoft.com/office/powerpoint/2012/main" userId="7795d0e4907a442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64" d="100"/>
          <a:sy n="64" d="100"/>
        </p:scale>
        <p:origin x="96"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1CC4C63-7D54-4915-9A4D-D196E90A22BE}" type="datetimeFigureOut">
              <a:rPr lang="en-US" smtClean="0"/>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B37E8-D96D-4EFE-BBB5-4212073B949E}" type="slidenum">
              <a:rPr lang="en-US" smtClean="0"/>
              <a:t>‹#›</a:t>
            </a:fld>
            <a:endParaRPr lang="en-US"/>
          </a:p>
        </p:txBody>
      </p:sp>
    </p:spTree>
    <p:extLst>
      <p:ext uri="{BB962C8B-B14F-4D97-AF65-F5344CB8AC3E}">
        <p14:creationId xmlns:p14="http://schemas.microsoft.com/office/powerpoint/2010/main" val="1880057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CC4C63-7D54-4915-9A4D-D196E90A22BE}" type="datetimeFigureOut">
              <a:rPr lang="en-US" smtClean="0"/>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B37E8-D96D-4EFE-BBB5-4212073B949E}" type="slidenum">
              <a:rPr lang="en-US" smtClean="0"/>
              <a:t>‹#›</a:t>
            </a:fld>
            <a:endParaRPr lang="en-US"/>
          </a:p>
        </p:txBody>
      </p:sp>
    </p:spTree>
    <p:extLst>
      <p:ext uri="{BB962C8B-B14F-4D97-AF65-F5344CB8AC3E}">
        <p14:creationId xmlns:p14="http://schemas.microsoft.com/office/powerpoint/2010/main" val="3645455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CC4C63-7D54-4915-9A4D-D196E90A22BE}" type="datetimeFigureOut">
              <a:rPr lang="en-US" smtClean="0"/>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B37E8-D96D-4EFE-BBB5-4212073B949E}" type="slidenum">
              <a:rPr lang="en-US" smtClean="0"/>
              <a:t>‹#›</a:t>
            </a:fld>
            <a:endParaRPr lang="en-US"/>
          </a:p>
        </p:txBody>
      </p:sp>
    </p:spTree>
    <p:extLst>
      <p:ext uri="{BB962C8B-B14F-4D97-AF65-F5344CB8AC3E}">
        <p14:creationId xmlns:p14="http://schemas.microsoft.com/office/powerpoint/2010/main" val="263106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CC4C63-7D54-4915-9A4D-D196E90A22BE}" type="datetimeFigureOut">
              <a:rPr lang="en-US" smtClean="0"/>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B37E8-D96D-4EFE-BBB5-4212073B949E}" type="slidenum">
              <a:rPr lang="en-US" smtClean="0"/>
              <a:t>‹#›</a:t>
            </a:fld>
            <a:endParaRPr lang="en-US"/>
          </a:p>
        </p:txBody>
      </p:sp>
    </p:spTree>
    <p:extLst>
      <p:ext uri="{BB962C8B-B14F-4D97-AF65-F5344CB8AC3E}">
        <p14:creationId xmlns:p14="http://schemas.microsoft.com/office/powerpoint/2010/main" val="2454483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CC4C63-7D54-4915-9A4D-D196E90A22BE}" type="datetimeFigureOut">
              <a:rPr lang="en-US" smtClean="0"/>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B37E8-D96D-4EFE-BBB5-4212073B949E}" type="slidenum">
              <a:rPr lang="en-US" smtClean="0"/>
              <a:t>‹#›</a:t>
            </a:fld>
            <a:endParaRPr lang="en-US"/>
          </a:p>
        </p:txBody>
      </p:sp>
    </p:spTree>
    <p:extLst>
      <p:ext uri="{BB962C8B-B14F-4D97-AF65-F5344CB8AC3E}">
        <p14:creationId xmlns:p14="http://schemas.microsoft.com/office/powerpoint/2010/main" val="781892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1CC4C63-7D54-4915-9A4D-D196E90A22BE}" type="datetimeFigureOut">
              <a:rPr lang="en-US" smtClean="0"/>
              <a:t>7/11/2016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4B37E8-D96D-4EFE-BBB5-4212073B949E}" type="slidenum">
              <a:rPr lang="en-US" smtClean="0"/>
              <a:t>‹#›</a:t>
            </a:fld>
            <a:endParaRPr lang="en-US"/>
          </a:p>
        </p:txBody>
      </p:sp>
    </p:spTree>
    <p:extLst>
      <p:ext uri="{BB962C8B-B14F-4D97-AF65-F5344CB8AC3E}">
        <p14:creationId xmlns:p14="http://schemas.microsoft.com/office/powerpoint/2010/main" val="3771467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CC4C63-7D54-4915-9A4D-D196E90A22BE}" type="datetimeFigureOut">
              <a:rPr lang="en-US" smtClean="0"/>
              <a:t>7/11/2016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4B37E8-D96D-4EFE-BBB5-4212073B949E}" type="slidenum">
              <a:rPr lang="en-US" smtClean="0"/>
              <a:t>‹#›</a:t>
            </a:fld>
            <a:endParaRPr lang="en-US"/>
          </a:p>
        </p:txBody>
      </p:sp>
    </p:spTree>
    <p:extLst>
      <p:ext uri="{BB962C8B-B14F-4D97-AF65-F5344CB8AC3E}">
        <p14:creationId xmlns:p14="http://schemas.microsoft.com/office/powerpoint/2010/main" val="3659305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CC4C63-7D54-4915-9A4D-D196E90A22BE}" type="datetimeFigureOut">
              <a:rPr lang="en-US" smtClean="0"/>
              <a:t>7/11/2016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4B37E8-D96D-4EFE-BBB5-4212073B949E}" type="slidenum">
              <a:rPr lang="en-US" smtClean="0"/>
              <a:t>‹#›</a:t>
            </a:fld>
            <a:endParaRPr lang="en-US"/>
          </a:p>
        </p:txBody>
      </p:sp>
    </p:spTree>
    <p:extLst>
      <p:ext uri="{BB962C8B-B14F-4D97-AF65-F5344CB8AC3E}">
        <p14:creationId xmlns:p14="http://schemas.microsoft.com/office/powerpoint/2010/main" val="2489424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C4C63-7D54-4915-9A4D-D196E90A22BE}" type="datetimeFigureOut">
              <a:rPr lang="en-US" smtClean="0"/>
              <a:t>7/11/2016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4B37E8-D96D-4EFE-BBB5-4212073B949E}" type="slidenum">
              <a:rPr lang="en-US" smtClean="0"/>
              <a:t>‹#›</a:t>
            </a:fld>
            <a:endParaRPr lang="en-US"/>
          </a:p>
        </p:txBody>
      </p:sp>
    </p:spTree>
    <p:extLst>
      <p:ext uri="{BB962C8B-B14F-4D97-AF65-F5344CB8AC3E}">
        <p14:creationId xmlns:p14="http://schemas.microsoft.com/office/powerpoint/2010/main" val="3333200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CC4C63-7D54-4915-9A4D-D196E90A22BE}" type="datetimeFigureOut">
              <a:rPr lang="en-US" smtClean="0"/>
              <a:t>7/11/2016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4B37E8-D96D-4EFE-BBB5-4212073B949E}" type="slidenum">
              <a:rPr lang="en-US" smtClean="0"/>
              <a:t>‹#›</a:t>
            </a:fld>
            <a:endParaRPr lang="en-US"/>
          </a:p>
        </p:txBody>
      </p:sp>
    </p:spTree>
    <p:extLst>
      <p:ext uri="{BB962C8B-B14F-4D97-AF65-F5344CB8AC3E}">
        <p14:creationId xmlns:p14="http://schemas.microsoft.com/office/powerpoint/2010/main" val="3556370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CC4C63-7D54-4915-9A4D-D196E90A22BE}" type="datetimeFigureOut">
              <a:rPr lang="en-US" smtClean="0"/>
              <a:t>7/11/2016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4B37E8-D96D-4EFE-BBB5-4212073B949E}" type="slidenum">
              <a:rPr lang="en-US" smtClean="0"/>
              <a:t>‹#›</a:t>
            </a:fld>
            <a:endParaRPr lang="en-US"/>
          </a:p>
        </p:txBody>
      </p:sp>
    </p:spTree>
    <p:extLst>
      <p:ext uri="{BB962C8B-B14F-4D97-AF65-F5344CB8AC3E}">
        <p14:creationId xmlns:p14="http://schemas.microsoft.com/office/powerpoint/2010/main" val="2795133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C4C63-7D54-4915-9A4D-D196E90A22BE}" type="datetimeFigureOut">
              <a:rPr lang="en-US" smtClean="0"/>
              <a:t>7/11/2016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4B37E8-D96D-4EFE-BBB5-4212073B949E}" type="slidenum">
              <a:rPr lang="en-US" smtClean="0"/>
              <a:t>‹#›</a:t>
            </a:fld>
            <a:endParaRPr lang="en-US"/>
          </a:p>
        </p:txBody>
      </p:sp>
    </p:spTree>
    <p:extLst>
      <p:ext uri="{BB962C8B-B14F-4D97-AF65-F5344CB8AC3E}">
        <p14:creationId xmlns:p14="http://schemas.microsoft.com/office/powerpoint/2010/main" val="854285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Close Reading</a:t>
            </a:r>
          </a:p>
        </p:txBody>
      </p:sp>
      <p:sp>
        <p:nvSpPr>
          <p:cNvPr id="3" name="Subtitle 2"/>
          <p:cNvSpPr>
            <a:spLocks noGrp="1"/>
          </p:cNvSpPr>
          <p:nvPr>
            <p:ph type="subTitle" idx="1"/>
          </p:nvPr>
        </p:nvSpPr>
        <p:spPr/>
        <p:txBody>
          <a:bodyPr/>
          <a:lstStyle/>
          <a:p>
            <a:r>
              <a:rPr lang="en-US" dirty="0"/>
              <a:t>The How and Why of Engaging with Your Text</a:t>
            </a:r>
          </a:p>
          <a:p>
            <a:r>
              <a:rPr lang="en-US" dirty="0"/>
              <a:t>https://www.youtube.com/watch?v=V9mGLGu-hNw</a:t>
            </a:r>
          </a:p>
        </p:txBody>
      </p:sp>
    </p:spTree>
    <p:extLst>
      <p:ext uri="{BB962C8B-B14F-4D97-AF65-F5344CB8AC3E}">
        <p14:creationId xmlns:p14="http://schemas.microsoft.com/office/powerpoint/2010/main" val="3100750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24084" y="1596788"/>
            <a:ext cx="9239534" cy="2308324"/>
          </a:xfrm>
          <a:prstGeom prst="rect">
            <a:avLst/>
          </a:prstGeom>
          <a:noFill/>
        </p:spPr>
        <p:txBody>
          <a:bodyPr wrap="square" rtlCol="0">
            <a:spAutoFit/>
          </a:bodyPr>
          <a:lstStyle/>
          <a:p>
            <a:r>
              <a:rPr lang="en-US" sz="3600" dirty="0"/>
              <a:t>The chapter talked about several techniques for reading academic texts</a:t>
            </a:r>
          </a:p>
          <a:p>
            <a:r>
              <a:rPr lang="en-US" sz="3600" dirty="0"/>
              <a:t>What is one that you will try next time you are faced with a difficult text to read? </a:t>
            </a:r>
          </a:p>
        </p:txBody>
      </p:sp>
    </p:spTree>
    <p:extLst>
      <p:ext uri="{BB962C8B-B14F-4D97-AF65-F5344CB8AC3E}">
        <p14:creationId xmlns:p14="http://schemas.microsoft.com/office/powerpoint/2010/main" val="2948681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9351" y="1737523"/>
            <a:ext cx="8916473" cy="2902846"/>
          </a:xfrm>
          <a:prstGeom prst="rect">
            <a:avLst/>
          </a:prstGeom>
        </p:spPr>
        <p:txBody>
          <a:bodyPr wrap="square">
            <a:spAutoFit/>
          </a:bodyPr>
          <a:lstStyle/>
          <a:p>
            <a:pPr>
              <a:lnSpc>
                <a:spcPct val="107000"/>
              </a:lnSpc>
              <a:spcAft>
                <a:spcPts val="800"/>
              </a:spcAft>
            </a:pPr>
            <a:r>
              <a:rPr lang="en-US" sz="4000" dirty="0">
                <a:effectLst/>
                <a:latin typeface="Calibri" panose="020F0502020204030204" pitchFamily="34" charset="0"/>
                <a:ea typeface="Calibri" panose="020F0502020204030204" pitchFamily="34" charset="0"/>
                <a:cs typeface="Times New Roman" panose="02020603050405020304" pitchFamily="18" charset="0"/>
              </a:rPr>
              <a:t>At the heart of most college courses</a:t>
            </a:r>
          </a:p>
          <a:p>
            <a:pPr>
              <a:lnSpc>
                <a:spcPct val="107000"/>
              </a:lnSpc>
              <a:spcAft>
                <a:spcPts val="800"/>
              </a:spcAft>
            </a:pPr>
            <a:r>
              <a:rPr lang="en-US" sz="4000" dirty="0">
                <a:effectLst/>
                <a:latin typeface="Calibri" panose="020F0502020204030204" pitchFamily="34" charset="0"/>
                <a:ea typeface="Calibri" panose="020F0502020204030204" pitchFamily="34" charset="0"/>
                <a:cs typeface="Times New Roman" panose="02020603050405020304" pitchFamily="18" charset="0"/>
              </a:rPr>
              <a:t>The ability to read a text carefully and</a:t>
            </a:r>
          </a:p>
          <a:p>
            <a:pPr>
              <a:lnSpc>
                <a:spcPct val="107000"/>
              </a:lnSpc>
              <a:spcAft>
                <a:spcPts val="800"/>
              </a:spcAft>
            </a:pPr>
            <a:r>
              <a:rPr lang="en-US" sz="4000" dirty="0">
                <a:latin typeface="Calibri" panose="020F0502020204030204" pitchFamily="34" charset="0"/>
                <a:ea typeface="Calibri" panose="020F0502020204030204" pitchFamily="34" charset="0"/>
                <a:cs typeface="Times New Roman" panose="02020603050405020304" pitchFamily="18" charset="0"/>
              </a:rPr>
              <a:t>a</a:t>
            </a:r>
            <a:r>
              <a:rPr lang="en-US" sz="4000" dirty="0">
                <a:effectLst/>
                <a:latin typeface="Calibri" panose="020F0502020204030204" pitchFamily="34" charset="0"/>
                <a:ea typeface="Calibri" panose="020F0502020204030204" pitchFamily="34" charset="0"/>
                <a:cs typeface="Times New Roman" panose="02020603050405020304" pitchFamily="18" charset="0"/>
              </a:rPr>
              <a:t>pply formalistic criticism to it in order to understand, evaluate and use the text</a:t>
            </a:r>
          </a:p>
        </p:txBody>
      </p:sp>
      <p:sp>
        <p:nvSpPr>
          <p:cNvPr id="3" name="Rectangle 2"/>
          <p:cNvSpPr/>
          <p:nvPr/>
        </p:nvSpPr>
        <p:spPr>
          <a:xfrm>
            <a:off x="1069459" y="739290"/>
            <a:ext cx="4103047"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Close Reading</a:t>
            </a:r>
          </a:p>
        </p:txBody>
      </p:sp>
    </p:spTree>
    <p:extLst>
      <p:ext uri="{BB962C8B-B14F-4D97-AF65-F5344CB8AC3E}">
        <p14:creationId xmlns:p14="http://schemas.microsoft.com/office/powerpoint/2010/main" val="53893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73967" y="1439056"/>
            <a:ext cx="9683646" cy="3970318"/>
          </a:xfrm>
          <a:prstGeom prst="rect">
            <a:avLst/>
          </a:prstGeom>
          <a:noFill/>
        </p:spPr>
        <p:txBody>
          <a:bodyPr wrap="square" rtlCol="0">
            <a:spAutoFit/>
          </a:bodyPr>
          <a:lstStyle/>
          <a:p>
            <a:r>
              <a:rPr lang="en-US" sz="3600" dirty="0"/>
              <a:t>Reading </a:t>
            </a:r>
          </a:p>
          <a:p>
            <a:r>
              <a:rPr lang="en-US" sz="3600" dirty="0"/>
              <a:t>Not a passive activity</a:t>
            </a:r>
          </a:p>
          <a:p>
            <a:r>
              <a:rPr lang="en-US" sz="3600" dirty="0"/>
              <a:t>Done because we need the information</a:t>
            </a:r>
          </a:p>
          <a:p>
            <a:r>
              <a:rPr lang="en-US" sz="3600" dirty="0"/>
              <a:t>Saves us time and work when it come to writing</a:t>
            </a:r>
          </a:p>
          <a:p>
            <a:r>
              <a:rPr lang="en-US" sz="3600" dirty="0"/>
              <a:t>Like having a conversation with the text</a:t>
            </a:r>
          </a:p>
          <a:p>
            <a:endParaRPr lang="en-US" sz="3600" dirty="0"/>
          </a:p>
          <a:p>
            <a:endParaRPr lang="en-US" sz="3600" dirty="0"/>
          </a:p>
        </p:txBody>
      </p:sp>
    </p:spTree>
    <p:extLst>
      <p:ext uri="{BB962C8B-B14F-4D97-AF65-F5344CB8AC3E}">
        <p14:creationId xmlns:p14="http://schemas.microsoft.com/office/powerpoint/2010/main" val="3635686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28236388"/>
              </p:ext>
            </p:extLst>
          </p:nvPr>
        </p:nvGraphicFramePr>
        <p:xfrm>
          <a:off x="569626" y="1165042"/>
          <a:ext cx="10747947" cy="4765791"/>
        </p:xfrm>
        <a:graphic>
          <a:graphicData uri="http://schemas.openxmlformats.org/drawingml/2006/table">
            <a:tbl>
              <a:tblPr/>
              <a:tblGrid>
                <a:gridCol w="3147934">
                  <a:extLst>
                    <a:ext uri="{9D8B030D-6E8A-4147-A177-3AD203B41FA5}">
                      <a16:colId xmlns:a16="http://schemas.microsoft.com/office/drawing/2014/main" val="3496866398"/>
                    </a:ext>
                  </a:extLst>
                </a:gridCol>
                <a:gridCol w="7600013">
                  <a:extLst>
                    <a:ext uri="{9D8B030D-6E8A-4147-A177-3AD203B41FA5}">
                      <a16:colId xmlns:a16="http://schemas.microsoft.com/office/drawing/2014/main" val="2986280248"/>
                    </a:ext>
                  </a:extLst>
                </a:gridCol>
              </a:tblGrid>
              <a:tr h="764961">
                <a:tc>
                  <a:txBody>
                    <a:bodyPr/>
                    <a:lstStyle/>
                    <a:p>
                      <a:pPr algn="r"/>
                      <a:r>
                        <a:rPr lang="en-US" sz="2800" b="1" dirty="0">
                          <a:effectLst/>
                          <a:latin typeface="Arial" panose="020B0604020202020204" pitchFamily="34" charset="0"/>
                        </a:rPr>
                        <a:t>Knowledgeable:</a:t>
                      </a:r>
                      <a:endParaRPr lang="en-US" sz="2800" dirty="0">
                        <a:effectLst/>
                      </a:endParaRPr>
                    </a:p>
                  </a:txBody>
                  <a:tcPr marL="24836" marR="24836" marT="24836" marB="24836" anchor="ctr">
                    <a:lnL>
                      <a:noFill/>
                    </a:lnL>
                    <a:lnR>
                      <a:noFill/>
                    </a:lnR>
                    <a:lnT>
                      <a:noFill/>
                    </a:lnT>
                    <a:lnB>
                      <a:noFill/>
                    </a:lnB>
                    <a:solidFill>
                      <a:srgbClr val="FFC253"/>
                    </a:solidFill>
                  </a:tcPr>
                </a:tc>
                <a:tc>
                  <a:txBody>
                    <a:bodyPr/>
                    <a:lstStyle/>
                    <a:p>
                      <a:pPr algn="l"/>
                      <a:r>
                        <a:rPr lang="en-US" sz="2800">
                          <a:effectLst/>
                          <a:latin typeface="Arial" panose="020B0604020202020204" pitchFamily="34" charset="0"/>
                        </a:rPr>
                        <a:t>It demonstrates familiarity with and understanding of the text by referring to it often.</a:t>
                      </a:r>
                      <a:endParaRPr lang="en-US" sz="2800">
                        <a:effectLst/>
                      </a:endParaRPr>
                    </a:p>
                  </a:txBody>
                  <a:tcPr marL="24836" marR="24836" marT="24836" marB="24836" anchor="ctr">
                    <a:lnL>
                      <a:noFill/>
                    </a:lnL>
                    <a:lnR>
                      <a:noFill/>
                    </a:lnR>
                    <a:lnT>
                      <a:noFill/>
                    </a:lnT>
                    <a:lnB>
                      <a:noFill/>
                    </a:lnB>
                    <a:solidFill>
                      <a:srgbClr val="FFC253"/>
                    </a:solidFill>
                  </a:tcPr>
                </a:tc>
                <a:extLst>
                  <a:ext uri="{0D108BD9-81ED-4DB2-BD59-A6C34878D82A}">
                    <a16:rowId xmlns:a16="http://schemas.microsoft.com/office/drawing/2014/main" val="1251490000"/>
                  </a:ext>
                </a:extLst>
              </a:tr>
              <a:tr h="526532">
                <a:tc>
                  <a:txBody>
                    <a:bodyPr/>
                    <a:lstStyle/>
                    <a:p>
                      <a:pPr algn="r"/>
                      <a:r>
                        <a:rPr lang="en-US" sz="2800" b="1">
                          <a:effectLst/>
                          <a:latin typeface="Arial" panose="020B0604020202020204" pitchFamily="34" charset="0"/>
                        </a:rPr>
                        <a:t>Interesting:</a:t>
                      </a:r>
                      <a:endParaRPr lang="en-US" sz="2800">
                        <a:effectLst/>
                      </a:endParaRPr>
                    </a:p>
                  </a:txBody>
                  <a:tcPr marL="24836" marR="24836" marT="24836" marB="24836" anchor="ctr">
                    <a:lnL>
                      <a:noFill/>
                    </a:lnL>
                    <a:lnR>
                      <a:noFill/>
                    </a:lnR>
                    <a:lnT>
                      <a:noFill/>
                    </a:lnT>
                    <a:lnB>
                      <a:noFill/>
                    </a:lnB>
                    <a:solidFill>
                      <a:srgbClr val="FFC253"/>
                    </a:solidFill>
                  </a:tcPr>
                </a:tc>
                <a:tc>
                  <a:txBody>
                    <a:bodyPr/>
                    <a:lstStyle/>
                    <a:p>
                      <a:pPr algn="l"/>
                      <a:r>
                        <a:rPr lang="en-US" sz="2800" dirty="0">
                          <a:effectLst/>
                          <a:latin typeface="Arial" panose="020B0604020202020204" pitchFamily="34" charset="0"/>
                        </a:rPr>
                        <a:t>It offers new or unusual insights about the text.</a:t>
                      </a:r>
                      <a:endParaRPr lang="en-US" sz="2800" dirty="0">
                        <a:effectLst/>
                      </a:endParaRPr>
                    </a:p>
                  </a:txBody>
                  <a:tcPr marL="24836" marR="24836" marT="24836" marB="24836" anchor="ctr">
                    <a:lnL>
                      <a:noFill/>
                    </a:lnL>
                    <a:lnR>
                      <a:noFill/>
                    </a:lnR>
                    <a:lnT>
                      <a:noFill/>
                    </a:lnT>
                    <a:lnB>
                      <a:noFill/>
                    </a:lnB>
                    <a:solidFill>
                      <a:srgbClr val="FFC253"/>
                    </a:solidFill>
                  </a:tcPr>
                </a:tc>
                <a:extLst>
                  <a:ext uri="{0D108BD9-81ED-4DB2-BD59-A6C34878D82A}">
                    <a16:rowId xmlns:a16="http://schemas.microsoft.com/office/drawing/2014/main" val="2971599186"/>
                  </a:ext>
                </a:extLst>
              </a:tr>
              <a:tr h="1003391">
                <a:tc>
                  <a:txBody>
                    <a:bodyPr/>
                    <a:lstStyle/>
                    <a:p>
                      <a:pPr algn="r"/>
                      <a:r>
                        <a:rPr lang="en-US" sz="2800" b="1">
                          <a:effectLst/>
                          <a:latin typeface="Arial" panose="020B0604020202020204" pitchFamily="34" charset="0"/>
                        </a:rPr>
                        <a:t>Thoughtful:</a:t>
                      </a:r>
                      <a:endParaRPr lang="en-US" sz="2800">
                        <a:effectLst/>
                      </a:endParaRPr>
                    </a:p>
                  </a:txBody>
                  <a:tcPr marL="24836" marR="24836" marT="24836" marB="24836" anchor="ctr">
                    <a:lnL>
                      <a:noFill/>
                    </a:lnL>
                    <a:lnR>
                      <a:noFill/>
                    </a:lnR>
                    <a:lnT>
                      <a:noFill/>
                    </a:lnT>
                    <a:lnB>
                      <a:noFill/>
                    </a:lnB>
                    <a:solidFill>
                      <a:srgbClr val="FFC253"/>
                    </a:solidFill>
                  </a:tcPr>
                </a:tc>
                <a:tc>
                  <a:txBody>
                    <a:bodyPr/>
                    <a:lstStyle/>
                    <a:p>
                      <a:pPr algn="l"/>
                      <a:r>
                        <a:rPr lang="en-US" sz="2800" dirty="0">
                          <a:effectLst/>
                          <a:latin typeface="Arial" panose="020B0604020202020204" pitchFamily="34" charset="0"/>
                        </a:rPr>
                        <a:t>While it may contain some emotional response, it does so with balance and respect for the text.</a:t>
                      </a:r>
                      <a:endParaRPr lang="en-US" sz="2800" dirty="0">
                        <a:effectLst/>
                      </a:endParaRPr>
                    </a:p>
                  </a:txBody>
                  <a:tcPr marL="24836" marR="24836" marT="24836" marB="24836" anchor="ctr">
                    <a:lnL>
                      <a:noFill/>
                    </a:lnL>
                    <a:lnR>
                      <a:noFill/>
                    </a:lnR>
                    <a:lnT>
                      <a:noFill/>
                    </a:lnT>
                    <a:lnB>
                      <a:noFill/>
                    </a:lnB>
                    <a:solidFill>
                      <a:srgbClr val="FFC253"/>
                    </a:solidFill>
                  </a:tcPr>
                </a:tc>
                <a:extLst>
                  <a:ext uri="{0D108BD9-81ED-4DB2-BD59-A6C34878D82A}">
                    <a16:rowId xmlns:a16="http://schemas.microsoft.com/office/drawing/2014/main" val="1694789113"/>
                  </a:ext>
                </a:extLst>
              </a:tr>
              <a:tr h="764961">
                <a:tc>
                  <a:txBody>
                    <a:bodyPr/>
                    <a:lstStyle/>
                    <a:p>
                      <a:pPr algn="r"/>
                      <a:r>
                        <a:rPr lang="en-US" sz="2800" b="1">
                          <a:effectLst/>
                          <a:latin typeface="Arial" panose="020B0604020202020204" pitchFamily="34" charset="0"/>
                        </a:rPr>
                        <a:t>Organized:</a:t>
                      </a:r>
                      <a:endParaRPr lang="en-US" sz="2800">
                        <a:effectLst/>
                      </a:endParaRPr>
                    </a:p>
                  </a:txBody>
                  <a:tcPr marL="24836" marR="24836" marT="24836" marB="24836" anchor="ctr">
                    <a:lnL>
                      <a:noFill/>
                    </a:lnL>
                    <a:lnR>
                      <a:noFill/>
                    </a:lnR>
                    <a:lnT>
                      <a:noFill/>
                    </a:lnT>
                    <a:lnB>
                      <a:noFill/>
                    </a:lnB>
                    <a:solidFill>
                      <a:srgbClr val="FFC253"/>
                    </a:solidFill>
                  </a:tcPr>
                </a:tc>
                <a:tc>
                  <a:txBody>
                    <a:bodyPr/>
                    <a:lstStyle/>
                    <a:p>
                      <a:pPr algn="l"/>
                      <a:r>
                        <a:rPr lang="en-US" sz="2800" dirty="0">
                          <a:effectLst/>
                          <a:latin typeface="Arial" panose="020B0604020202020204" pitchFamily="34" charset="0"/>
                        </a:rPr>
                        <a:t>It uses an organizational plan to present its ideas about the text, step by step.</a:t>
                      </a:r>
                      <a:endParaRPr lang="en-US" sz="2800" dirty="0">
                        <a:effectLst/>
                      </a:endParaRPr>
                    </a:p>
                  </a:txBody>
                  <a:tcPr marL="24836" marR="24836" marT="24836" marB="24836" anchor="ctr">
                    <a:lnL>
                      <a:noFill/>
                    </a:lnL>
                    <a:lnR>
                      <a:noFill/>
                    </a:lnR>
                    <a:lnT>
                      <a:noFill/>
                    </a:lnT>
                    <a:lnB>
                      <a:noFill/>
                    </a:lnB>
                    <a:solidFill>
                      <a:srgbClr val="FFC253"/>
                    </a:solidFill>
                  </a:tcPr>
                </a:tc>
                <a:extLst>
                  <a:ext uri="{0D108BD9-81ED-4DB2-BD59-A6C34878D82A}">
                    <a16:rowId xmlns:a16="http://schemas.microsoft.com/office/drawing/2014/main" val="3227768012"/>
                  </a:ext>
                </a:extLst>
              </a:tr>
              <a:tr h="526532">
                <a:tc>
                  <a:txBody>
                    <a:bodyPr/>
                    <a:lstStyle/>
                    <a:p>
                      <a:pPr algn="r"/>
                      <a:r>
                        <a:rPr lang="en-US" sz="2800" b="1">
                          <a:effectLst/>
                          <a:latin typeface="Arial" panose="020B0604020202020204" pitchFamily="34" charset="0"/>
                        </a:rPr>
                        <a:t>Rational:</a:t>
                      </a:r>
                      <a:endParaRPr lang="en-US" sz="2800">
                        <a:effectLst/>
                      </a:endParaRPr>
                    </a:p>
                  </a:txBody>
                  <a:tcPr marL="24836" marR="24836" marT="24836" marB="24836" anchor="ctr">
                    <a:lnL>
                      <a:noFill/>
                    </a:lnL>
                    <a:lnR>
                      <a:noFill/>
                    </a:lnR>
                    <a:lnT>
                      <a:noFill/>
                    </a:lnT>
                    <a:lnB>
                      <a:noFill/>
                    </a:lnB>
                    <a:solidFill>
                      <a:srgbClr val="FFC253"/>
                    </a:solidFill>
                  </a:tcPr>
                </a:tc>
                <a:tc>
                  <a:txBody>
                    <a:bodyPr/>
                    <a:lstStyle/>
                    <a:p>
                      <a:pPr algn="l"/>
                      <a:r>
                        <a:rPr lang="en-US" sz="2800" dirty="0">
                          <a:effectLst/>
                          <a:latin typeface="Arial" panose="020B0604020202020204" pitchFamily="34" charset="0"/>
                        </a:rPr>
                        <a:t>It uses logic and reason in presenting its ideas..</a:t>
                      </a:r>
                      <a:endParaRPr lang="en-US" sz="2800" dirty="0">
                        <a:effectLst/>
                      </a:endParaRPr>
                    </a:p>
                  </a:txBody>
                  <a:tcPr marL="24836" marR="24836" marT="24836" marB="24836" anchor="ctr">
                    <a:lnL>
                      <a:noFill/>
                    </a:lnL>
                    <a:lnR>
                      <a:noFill/>
                    </a:lnR>
                    <a:lnT>
                      <a:noFill/>
                    </a:lnT>
                    <a:lnB>
                      <a:noFill/>
                    </a:lnB>
                    <a:solidFill>
                      <a:srgbClr val="FFC253"/>
                    </a:solidFill>
                  </a:tcPr>
                </a:tc>
                <a:extLst>
                  <a:ext uri="{0D108BD9-81ED-4DB2-BD59-A6C34878D82A}">
                    <a16:rowId xmlns:a16="http://schemas.microsoft.com/office/drawing/2014/main" val="320181953"/>
                  </a:ext>
                </a:extLst>
              </a:tr>
              <a:tr h="764961">
                <a:tc>
                  <a:txBody>
                    <a:bodyPr/>
                    <a:lstStyle/>
                    <a:p>
                      <a:pPr algn="r"/>
                      <a:r>
                        <a:rPr lang="en-US" sz="2800" b="1">
                          <a:effectLst/>
                          <a:latin typeface="Arial" panose="020B0604020202020204" pitchFamily="34" charset="0"/>
                        </a:rPr>
                        <a:t>Well Supported:</a:t>
                      </a:r>
                      <a:endParaRPr lang="en-US" sz="2800">
                        <a:effectLst/>
                      </a:endParaRPr>
                    </a:p>
                  </a:txBody>
                  <a:tcPr marL="24836" marR="24836" marT="24836" marB="24836" anchor="ctr">
                    <a:lnL>
                      <a:noFill/>
                    </a:lnL>
                    <a:lnR>
                      <a:noFill/>
                    </a:lnR>
                    <a:lnT>
                      <a:noFill/>
                    </a:lnT>
                    <a:lnB>
                      <a:noFill/>
                    </a:lnB>
                    <a:solidFill>
                      <a:srgbClr val="FFC253"/>
                    </a:solidFill>
                  </a:tcPr>
                </a:tc>
                <a:tc>
                  <a:txBody>
                    <a:bodyPr/>
                    <a:lstStyle/>
                    <a:p>
                      <a:pPr algn="l"/>
                      <a:r>
                        <a:rPr lang="en-US" sz="2800" dirty="0">
                          <a:effectLst/>
                          <a:latin typeface="Arial" panose="020B0604020202020204" pitchFamily="34" charset="0"/>
                        </a:rPr>
                        <a:t>It offers reasonable supporting details for the ideas it develops about the text</a:t>
                      </a:r>
                      <a:endParaRPr lang="en-US" sz="2800" dirty="0">
                        <a:effectLst/>
                      </a:endParaRPr>
                    </a:p>
                  </a:txBody>
                  <a:tcPr marL="24836" marR="24836" marT="24836" marB="24836" anchor="ctr">
                    <a:lnL>
                      <a:noFill/>
                    </a:lnL>
                    <a:lnR>
                      <a:noFill/>
                    </a:lnR>
                    <a:lnT>
                      <a:noFill/>
                    </a:lnT>
                    <a:lnB>
                      <a:noFill/>
                    </a:lnB>
                    <a:solidFill>
                      <a:srgbClr val="FFC253"/>
                    </a:solidFill>
                  </a:tcPr>
                </a:tc>
                <a:extLst>
                  <a:ext uri="{0D108BD9-81ED-4DB2-BD59-A6C34878D82A}">
                    <a16:rowId xmlns:a16="http://schemas.microsoft.com/office/drawing/2014/main" val="3422637412"/>
                  </a:ext>
                </a:extLst>
              </a:tr>
            </a:tbl>
          </a:graphicData>
        </a:graphic>
      </p:graphicFrame>
    </p:spTree>
    <p:extLst>
      <p:ext uri="{BB962C8B-B14F-4D97-AF65-F5344CB8AC3E}">
        <p14:creationId xmlns:p14="http://schemas.microsoft.com/office/powerpoint/2010/main" val="852025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66749" y="119128"/>
            <a:ext cx="4779678" cy="1518036"/>
          </a:xfrm>
          <a:prstGeom prst="rect">
            <a:avLst/>
          </a:prstGeom>
        </p:spPr>
      </p:pic>
      <p:sp>
        <p:nvSpPr>
          <p:cNvPr id="3" name="Rectangle 2"/>
          <p:cNvSpPr/>
          <p:nvPr/>
        </p:nvSpPr>
        <p:spPr>
          <a:xfrm>
            <a:off x="1605566" y="1482827"/>
            <a:ext cx="10281634" cy="4249368"/>
          </a:xfrm>
          <a:prstGeom prst="rect">
            <a:avLst/>
          </a:prstGeom>
        </p:spPr>
        <p:txBody>
          <a:bodyPr wrap="square">
            <a:spAutoFit/>
          </a:bodyPr>
          <a:lstStyle/>
          <a:p>
            <a:pPr>
              <a:lnSpc>
                <a:spcPct val="107000"/>
              </a:lnSpc>
              <a:spcAft>
                <a:spcPts val="800"/>
              </a:spcAft>
            </a:pPr>
            <a:r>
              <a:rPr lang="en-US" sz="4000" dirty="0">
                <a:effectLst/>
                <a:latin typeface="Calibri" panose="020F0502020204030204" pitchFamily="34" charset="0"/>
                <a:ea typeface="Calibri" panose="020F0502020204030204" pitchFamily="34" charset="0"/>
                <a:cs typeface="Times New Roman" panose="02020603050405020304" pitchFamily="18" charset="0"/>
              </a:rPr>
              <a:t>1)Linguistic: </a:t>
            </a:r>
          </a:p>
          <a:p>
            <a:pPr marL="571500" indent="-571500">
              <a:lnSpc>
                <a:spcPct val="107000"/>
              </a:lnSpc>
              <a:spcAft>
                <a:spcPts val="800"/>
              </a:spcAft>
              <a:buFont typeface="Arial" panose="020B0604020202020204" pitchFamily="34" charset="0"/>
              <a:buChar char="•"/>
            </a:pPr>
            <a:r>
              <a:rPr lang="en-US" sz="4000" dirty="0">
                <a:effectLst/>
                <a:latin typeface="Calibri" panose="020F0502020204030204" pitchFamily="34" charset="0"/>
                <a:ea typeface="Calibri" panose="020F0502020204030204" pitchFamily="34" charset="0"/>
                <a:cs typeface="Times New Roman" panose="02020603050405020304" pitchFamily="18" charset="0"/>
              </a:rPr>
              <a:t>Close attention to surface linguistic elements of the text (words)</a:t>
            </a:r>
          </a:p>
          <a:p>
            <a:pPr marL="571500" indent="-571500">
              <a:lnSpc>
                <a:spcPct val="107000"/>
              </a:lnSpc>
              <a:spcAft>
                <a:spcPts val="800"/>
              </a:spcAft>
              <a:buFont typeface="Arial" panose="020B0604020202020204" pitchFamily="34" charset="0"/>
              <a:buChar char="•"/>
            </a:pPr>
            <a:r>
              <a:rPr lang="en-US" sz="4000" dirty="0">
                <a:effectLst/>
                <a:latin typeface="Calibri" panose="020F0502020204030204" pitchFamily="34" charset="0"/>
                <a:ea typeface="Calibri" panose="020F0502020204030204" pitchFamily="34" charset="0"/>
                <a:cs typeface="Times New Roman" panose="02020603050405020304" pitchFamily="18" charset="0"/>
              </a:rPr>
              <a:t>aspects of vocabulary, grammar, and syntax noting figures of speech that contribut</a:t>
            </a:r>
            <a:r>
              <a:rPr lang="en-US" sz="4000" dirty="0">
                <a:latin typeface="Calibri" panose="020F0502020204030204" pitchFamily="34" charset="0"/>
                <a:ea typeface="Calibri" panose="020F0502020204030204" pitchFamily="34" charset="0"/>
                <a:cs typeface="Times New Roman" panose="02020603050405020304" pitchFamily="18" charset="0"/>
              </a:rPr>
              <a:t>e to style.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5974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600584"/>
            <a:ext cx="10895527" cy="3785652"/>
          </a:xfrm>
          <a:prstGeom prst="rect">
            <a:avLst/>
          </a:prstGeom>
        </p:spPr>
        <p:txBody>
          <a:bodyPr wrap="square">
            <a:spAutoFit/>
          </a:bodyPr>
          <a:lstStyle/>
          <a:p>
            <a:r>
              <a:rPr lang="en-US" sz="4000" dirty="0"/>
              <a:t>2. Semantic: </a:t>
            </a:r>
          </a:p>
          <a:p>
            <a:pPr marL="571500" indent="-571500">
              <a:buFont typeface="Arial" panose="020B0604020202020204" pitchFamily="34" charset="0"/>
              <a:buChar char="•"/>
            </a:pPr>
            <a:r>
              <a:rPr lang="en-US" sz="4000" dirty="0"/>
              <a:t>Review specific words in a passage at a deeper level in order to understand what information is being conveyed. Notice what words mean.</a:t>
            </a:r>
          </a:p>
          <a:p>
            <a:pPr marL="571500" indent="-571500">
              <a:buFont typeface="Arial" panose="020B0604020202020204" pitchFamily="34" charset="0"/>
              <a:buChar char="•"/>
            </a:pPr>
            <a:r>
              <a:rPr lang="en-US" sz="4000" dirty="0"/>
              <a:t> At this level, reading is understanding what is being said on the surface and implied.</a:t>
            </a:r>
          </a:p>
        </p:txBody>
      </p:sp>
    </p:spTree>
    <p:extLst>
      <p:ext uri="{BB962C8B-B14F-4D97-AF65-F5344CB8AC3E}">
        <p14:creationId xmlns:p14="http://schemas.microsoft.com/office/powerpoint/2010/main" val="3909492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7882" y="414460"/>
            <a:ext cx="9890974" cy="5010602"/>
          </a:xfrm>
          <a:prstGeom prst="rect">
            <a:avLst/>
          </a:prstGeom>
        </p:spPr>
        <p:txBody>
          <a:bodyPr wrap="square">
            <a:spAutoFit/>
          </a:bodyPr>
          <a:lstStyle/>
          <a:p>
            <a:pPr>
              <a:lnSpc>
                <a:spcPct val="107000"/>
              </a:lnSpc>
              <a:spcAft>
                <a:spcPts val="800"/>
              </a:spcAft>
            </a:pPr>
            <a:r>
              <a:rPr lang="en-US" sz="4000" dirty="0">
                <a:effectLst/>
                <a:latin typeface="Calibri" panose="020F0502020204030204" pitchFamily="34" charset="0"/>
                <a:ea typeface="Calibri" panose="020F0502020204030204" pitchFamily="34" charset="0"/>
                <a:cs typeface="Times New Roman" panose="02020603050405020304" pitchFamily="18" charset="0"/>
              </a:rPr>
              <a:t>3. Structural: </a:t>
            </a:r>
          </a:p>
          <a:p>
            <a:pPr marL="571500" indent="-571500">
              <a:lnSpc>
                <a:spcPct val="107000"/>
              </a:lnSpc>
              <a:spcAft>
                <a:spcPts val="800"/>
              </a:spcAft>
              <a:buFont typeface="Arial" panose="020B0604020202020204" pitchFamily="34" charset="0"/>
              <a:buChar char="•"/>
            </a:pPr>
            <a:r>
              <a:rPr lang="en-US" sz="4000" dirty="0">
                <a:latin typeface="Calibri" panose="020F0502020204030204" pitchFamily="34" charset="0"/>
                <a:ea typeface="Calibri" panose="020F0502020204030204" pitchFamily="34" charset="0"/>
                <a:cs typeface="Times New Roman" panose="02020603050405020304" pitchFamily="18" charset="0"/>
              </a:rPr>
              <a:t>N</a:t>
            </a:r>
            <a:r>
              <a:rPr lang="en-US" sz="4000" dirty="0">
                <a:effectLst/>
                <a:latin typeface="Calibri" panose="020F0502020204030204" pitchFamily="34" charset="0"/>
                <a:ea typeface="Calibri" panose="020F0502020204030204" pitchFamily="34" charset="0"/>
                <a:cs typeface="Times New Roman" panose="02020603050405020304" pitchFamily="18" charset="0"/>
              </a:rPr>
              <a:t>ote the relationships between words in the text </a:t>
            </a:r>
          </a:p>
          <a:p>
            <a:pPr marL="571500" indent="-571500">
              <a:lnSpc>
                <a:spcPct val="107000"/>
              </a:lnSpc>
              <a:spcAft>
                <a:spcPts val="800"/>
              </a:spcAft>
              <a:buFont typeface="Arial" panose="020B0604020202020204" pitchFamily="34" charset="0"/>
              <a:buChar char="•"/>
            </a:pPr>
            <a:r>
              <a:rPr lang="en-US" sz="4000" dirty="0">
                <a:effectLst/>
                <a:latin typeface="Calibri" panose="020F0502020204030204" pitchFamily="34" charset="0"/>
                <a:ea typeface="Calibri" panose="020F0502020204030204" pitchFamily="34" charset="0"/>
                <a:cs typeface="Times New Roman" panose="02020603050405020304" pitchFamily="18" charset="0"/>
              </a:rPr>
              <a:t>At this level, reading is analytic. </a:t>
            </a:r>
          </a:p>
          <a:p>
            <a:pPr marL="571500" indent="-571500">
              <a:lnSpc>
                <a:spcPct val="107000"/>
              </a:lnSpc>
              <a:spcAft>
                <a:spcPts val="800"/>
              </a:spcAft>
              <a:buFont typeface="Arial" panose="020B0604020202020204" pitchFamily="34" charset="0"/>
              <a:buChar char="•"/>
            </a:pPr>
            <a:r>
              <a:rPr lang="en-US" sz="4000" dirty="0">
                <a:latin typeface="Calibri" panose="020F0502020204030204" pitchFamily="34" charset="0"/>
                <a:ea typeface="Calibri" panose="020F0502020204030204" pitchFamily="34" charset="0"/>
                <a:cs typeface="Times New Roman" panose="02020603050405020304" pitchFamily="18" charset="0"/>
              </a:rPr>
              <a:t>Reader must: </a:t>
            </a:r>
            <a:r>
              <a:rPr lang="en-US" sz="4000" dirty="0">
                <a:effectLst/>
                <a:latin typeface="Calibri" panose="020F0502020204030204" pitchFamily="34" charset="0"/>
                <a:ea typeface="Calibri" panose="020F0502020204030204" pitchFamily="34" charset="0"/>
                <a:cs typeface="Times New Roman" panose="02020603050405020304" pitchFamily="18" charset="0"/>
              </a:rPr>
              <a:t>assess, examine, sift, and judge a large number of items from within the text in their relationships to each other. </a:t>
            </a:r>
          </a:p>
        </p:txBody>
      </p:sp>
    </p:spTree>
    <p:extLst>
      <p:ext uri="{BB962C8B-B14F-4D97-AF65-F5344CB8AC3E}">
        <p14:creationId xmlns:p14="http://schemas.microsoft.com/office/powerpoint/2010/main" val="4119243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1065" y="311570"/>
            <a:ext cx="11560935" cy="6225294"/>
          </a:xfrm>
          <a:prstGeom prst="rect">
            <a:avLst/>
          </a:prstGeom>
        </p:spPr>
        <p:txBody>
          <a:bodyPr wrap="square">
            <a:spAutoFit/>
          </a:bodyPr>
          <a:lstStyle/>
          <a:p>
            <a:pPr>
              <a:lnSpc>
                <a:spcPct val="107000"/>
              </a:lnSpc>
              <a:spcAft>
                <a:spcPts val="800"/>
              </a:spcAft>
            </a:pPr>
            <a:r>
              <a:rPr lang="en-US" sz="4000" dirty="0">
                <a:effectLst/>
                <a:latin typeface="Calibri" panose="020F0502020204030204" pitchFamily="34" charset="0"/>
                <a:ea typeface="Calibri" panose="020F0502020204030204" pitchFamily="34" charset="0"/>
                <a:cs typeface="Times New Roman" panose="02020603050405020304" pitchFamily="18" charset="0"/>
              </a:rPr>
              <a:t>4. Cultural: </a:t>
            </a:r>
          </a:p>
          <a:p>
            <a:pPr marL="571500" indent="-571500">
              <a:lnSpc>
                <a:spcPct val="107000"/>
              </a:lnSpc>
              <a:spcAft>
                <a:spcPts val="800"/>
              </a:spcAft>
              <a:buFont typeface="Arial" panose="020B0604020202020204" pitchFamily="34" charset="0"/>
              <a:buChar char="•"/>
            </a:pPr>
            <a:r>
              <a:rPr lang="en-US" sz="4000" dirty="0">
                <a:latin typeface="Calibri" panose="020F0502020204030204" pitchFamily="34" charset="0"/>
                <a:ea typeface="Calibri" panose="020F0502020204030204" pitchFamily="34" charset="0"/>
                <a:cs typeface="Times New Roman" panose="02020603050405020304" pitchFamily="18" charset="0"/>
              </a:rPr>
              <a:t>N</a:t>
            </a:r>
            <a:r>
              <a:rPr lang="en-US" sz="4000" dirty="0">
                <a:effectLst/>
                <a:latin typeface="Calibri" panose="020F0502020204030204" pitchFamily="34" charset="0"/>
                <a:ea typeface="Calibri" panose="020F0502020204030204" pitchFamily="34" charset="0"/>
                <a:cs typeface="Times New Roman" panose="02020603050405020304" pitchFamily="18" charset="0"/>
              </a:rPr>
              <a:t>ote the relationships between the text to things outside it (other writing by the same author or other writings of the same type by different authors, social or cultural history, or academic disciplines.</a:t>
            </a:r>
          </a:p>
          <a:p>
            <a:pPr marL="571500" indent="-571500">
              <a:lnSpc>
                <a:spcPct val="107000"/>
              </a:lnSpc>
              <a:spcAft>
                <a:spcPts val="800"/>
              </a:spcAft>
              <a:buFont typeface="Arial" panose="020B0604020202020204" pitchFamily="34" charset="0"/>
              <a:buChar char="•"/>
            </a:pPr>
            <a:r>
              <a:rPr lang="en-US" sz="4000" dirty="0">
                <a:effectLst/>
                <a:latin typeface="Calibri" panose="020F0502020204030204" pitchFamily="34" charset="0"/>
                <a:ea typeface="Calibri" panose="020F0502020204030204" pitchFamily="34" charset="0"/>
                <a:cs typeface="Times New Roman" panose="02020603050405020304" pitchFamily="18" charset="0"/>
              </a:rPr>
              <a:t> At this level, reading is interpretive. Judgments are made on the work </a:t>
            </a:r>
            <a:r>
              <a:rPr lang="en-US" sz="4000" dirty="0">
                <a:latin typeface="Calibri" panose="020F0502020204030204" pitchFamily="34" charset="0"/>
                <a:ea typeface="Calibri" panose="020F0502020204030204" pitchFamily="34" charset="0"/>
                <a:cs typeface="Times New Roman" panose="02020603050405020304" pitchFamily="18" charset="0"/>
              </a:rPr>
              <a:t>and</a:t>
            </a:r>
            <a:r>
              <a:rPr lang="en-US" sz="4000" dirty="0">
                <a:effectLst/>
                <a:latin typeface="Calibri" panose="020F0502020204030204" pitchFamily="34" charset="0"/>
                <a:ea typeface="Calibri" panose="020F0502020204030204" pitchFamily="34" charset="0"/>
                <a:cs typeface="Times New Roman" panose="02020603050405020304" pitchFamily="18" charset="0"/>
              </a:rPr>
              <a:t> its relationship to a large body of material outside it. </a:t>
            </a:r>
          </a:p>
        </p:txBody>
      </p:sp>
    </p:spTree>
    <p:extLst>
      <p:ext uri="{BB962C8B-B14F-4D97-AF65-F5344CB8AC3E}">
        <p14:creationId xmlns:p14="http://schemas.microsoft.com/office/powerpoint/2010/main" val="333172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9783" y="405916"/>
            <a:ext cx="10702977" cy="6001643"/>
          </a:xfrm>
          <a:prstGeom prst="rect">
            <a:avLst/>
          </a:prstGeom>
          <a:noFill/>
        </p:spPr>
        <p:txBody>
          <a:bodyPr wrap="square" lIns="91440" tIns="45720" rIns="91440" bIns="45720">
            <a:spAutoFit/>
          </a:bodyPr>
          <a:lstStyle/>
          <a:p>
            <a:pPr algn="ctr"/>
            <a:r>
              <a:rPr lang="en-US" sz="3200" b="0" cap="none" spc="0" dirty="0">
                <a:ln w="0"/>
                <a:solidFill>
                  <a:schemeClr val="tx1"/>
                </a:solidFill>
                <a:effectLst>
                  <a:outerShdw blurRad="38100" dist="19050" dir="2700000" algn="tl" rotWithShape="0">
                    <a:schemeClr val="dk1">
                      <a:alpha val="40000"/>
                    </a:schemeClr>
                  </a:outerShdw>
                </a:effectLst>
              </a:rPr>
              <a:t>Summarizing – </a:t>
            </a:r>
          </a:p>
          <a:p>
            <a:pPr algn="ctr"/>
            <a:endParaRPr lang="en-US" sz="3200" dirty="0">
              <a:ln w="0"/>
              <a:effectLst>
                <a:outerShdw blurRad="38100" dist="19050" dir="2700000" algn="tl" rotWithShape="0">
                  <a:schemeClr val="dk1">
                    <a:alpha val="40000"/>
                  </a:schemeClr>
                </a:outerShdw>
              </a:effectLst>
            </a:endParaRPr>
          </a:p>
          <a:p>
            <a:r>
              <a:rPr lang="en-US" sz="3200" b="1" dirty="0"/>
              <a:t>Sentence 1: </a:t>
            </a:r>
            <a:r>
              <a:rPr lang="en-US" sz="3200" dirty="0"/>
              <a:t>Provide the author’s name, the title of the work, the date of publication (in parentheses), the genre, and an appropriate verb</a:t>
            </a:r>
          </a:p>
          <a:p>
            <a:r>
              <a:rPr lang="en-US" sz="3200" dirty="0"/>
              <a:t> (e.g., argues, contends, claims, implies, asserts, insists) with a “that” clause containing the thesis statement / the author’s central point.</a:t>
            </a:r>
          </a:p>
          <a:p>
            <a:r>
              <a:rPr lang="en-US" sz="3200" b="1" dirty="0"/>
              <a:t>Sentences 2-3: </a:t>
            </a:r>
            <a:r>
              <a:rPr lang="en-US" sz="3200" dirty="0"/>
              <a:t>Explain how the author develops and supports a thesis statement or central point.</a:t>
            </a:r>
          </a:p>
          <a:p>
            <a:r>
              <a:rPr lang="en-US" sz="3200" b="1" dirty="0"/>
              <a:t>Sentence 4-6: </a:t>
            </a:r>
            <a:r>
              <a:rPr lang="en-US" sz="3200" dirty="0"/>
              <a:t>discuss the author’s main points.</a:t>
            </a:r>
          </a:p>
          <a:p>
            <a:pPr algn="ctr"/>
            <a:endParaRPr lang="en-US" sz="32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269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6169</TotalTime>
  <Words>482</Words>
  <Application>Microsoft Office PowerPoint</Application>
  <PresentationFormat>Widescreen</PresentationFormat>
  <Paragraphs>45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Close Reading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Close Reading</dc:title>
  <dc:creator>Karen</dc:creator>
  <cp:lastModifiedBy>kzandarski@live.com</cp:lastModifiedBy>
  <cp:revision>18</cp:revision>
  <dcterms:created xsi:type="dcterms:W3CDTF">2014-12-28T21:52:26Z</dcterms:created>
  <dcterms:modified xsi:type="dcterms:W3CDTF">2016-07-11T16:41:29Z</dcterms:modified>
</cp:coreProperties>
</file>