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2" r:id="rId6"/>
    <p:sldId id="264" r:id="rId7"/>
    <p:sldId id="263" r:id="rId8"/>
    <p:sldId id="259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4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75FF-9909-4B81-BF73-1EE7578A1DDA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ECF38-BF5A-42AA-9117-0BC78D5FA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412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75FF-9909-4B81-BF73-1EE7578A1DDA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ECF38-BF5A-42AA-9117-0BC78D5FA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533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75FF-9909-4B81-BF73-1EE7578A1DDA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ECF38-BF5A-42AA-9117-0BC78D5FA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817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75FF-9909-4B81-BF73-1EE7578A1DDA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ECF38-BF5A-42AA-9117-0BC78D5FA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8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75FF-9909-4B81-BF73-1EE7578A1DDA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ECF38-BF5A-42AA-9117-0BC78D5FA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53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75FF-9909-4B81-BF73-1EE7578A1DDA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ECF38-BF5A-42AA-9117-0BC78D5FA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5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75FF-9909-4B81-BF73-1EE7578A1DDA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ECF38-BF5A-42AA-9117-0BC78D5FA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07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75FF-9909-4B81-BF73-1EE7578A1DDA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ECF38-BF5A-42AA-9117-0BC78D5FA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89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75FF-9909-4B81-BF73-1EE7578A1DDA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ECF38-BF5A-42AA-9117-0BC78D5FA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99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75FF-9909-4B81-BF73-1EE7578A1DDA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ECF38-BF5A-42AA-9117-0BC78D5FA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972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75FF-9909-4B81-BF73-1EE7578A1DDA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ECF38-BF5A-42AA-9117-0BC78D5FA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65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66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D75FF-9909-4B81-BF73-1EE7578A1DDA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ECF38-BF5A-42AA-9117-0BC78D5FA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22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hKJTJv4bjY&amp;feature=share&amp;list=UUEI_IuJ2jdqjYl0T-k04RLw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nglishclub.com/esl-exams/ets-toefl-practice-writing.htm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TOFEL Prep.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Wednesday Feb.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50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2148" y="1287244"/>
            <a:ext cx="1040408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en-US" dirty="0">
              <a:solidFill>
                <a:srgbClr val="2F2F2F"/>
              </a:solidFill>
              <a:latin typeface="inherit"/>
            </a:endParaRPr>
          </a:p>
          <a:p>
            <a:pPr fontAlgn="base"/>
            <a:r>
              <a:rPr lang="en-US" sz="3600" b="1" dirty="0">
                <a:solidFill>
                  <a:srgbClr val="2F2F2F"/>
                </a:solidFill>
                <a:latin typeface="inherit"/>
              </a:rPr>
              <a:t>Keep a </a:t>
            </a:r>
            <a:r>
              <a:rPr lang="en-US" sz="3600" b="1" dirty="0" smtClean="0">
                <a:solidFill>
                  <a:srgbClr val="2F2F2F"/>
                </a:solidFill>
                <a:latin typeface="inherit"/>
              </a:rPr>
              <a:t>Journal</a:t>
            </a:r>
            <a:endParaRPr lang="en-US" sz="3600" dirty="0" smtClean="0">
              <a:solidFill>
                <a:srgbClr val="2F2F2F"/>
              </a:solidFill>
              <a:latin typeface="inherit"/>
            </a:endParaRPr>
          </a:p>
          <a:p>
            <a:pPr fontAlgn="base"/>
            <a:endParaRPr lang="en-US" dirty="0">
              <a:solidFill>
                <a:srgbClr val="2F2F2F"/>
              </a:solidFill>
              <a:latin typeface="inherit"/>
            </a:endParaRPr>
          </a:p>
          <a:p>
            <a:pPr marL="285750" indent="-285750" fontAlgn="base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2F2F2F"/>
                </a:solidFill>
                <a:latin typeface="inherit"/>
              </a:rPr>
              <a:t>Write </a:t>
            </a:r>
            <a:r>
              <a:rPr lang="en-US" sz="2800" dirty="0">
                <a:solidFill>
                  <a:srgbClr val="2F2F2F"/>
                </a:solidFill>
                <a:latin typeface="inherit"/>
              </a:rPr>
              <a:t>down things you are doing to prepare for college and other events in your daily life. </a:t>
            </a:r>
            <a:endParaRPr lang="en-US" sz="2800" dirty="0" smtClean="0">
              <a:solidFill>
                <a:srgbClr val="2F2F2F"/>
              </a:solidFill>
              <a:latin typeface="inherit"/>
            </a:endParaRPr>
          </a:p>
          <a:p>
            <a:pPr marL="285750" indent="-285750" fontAlgn="base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2F2F2F"/>
                </a:solidFill>
                <a:latin typeface="inherit"/>
              </a:rPr>
              <a:t>Organize </a:t>
            </a:r>
            <a:r>
              <a:rPr lang="en-US" sz="2800" dirty="0">
                <a:solidFill>
                  <a:srgbClr val="2F2F2F"/>
                </a:solidFill>
                <a:latin typeface="inherit"/>
              </a:rPr>
              <a:t>your thoughts and practice writing in English. </a:t>
            </a:r>
            <a:r>
              <a:rPr lang="en-US" sz="2800" dirty="0" smtClean="0">
                <a:solidFill>
                  <a:srgbClr val="2F2F2F"/>
                </a:solidFill>
                <a:latin typeface="inherit"/>
              </a:rPr>
              <a:t>Track </a:t>
            </a:r>
            <a:r>
              <a:rPr lang="en-US" sz="2800" dirty="0">
                <a:solidFill>
                  <a:srgbClr val="2F2F2F"/>
                </a:solidFill>
                <a:latin typeface="inherit"/>
              </a:rPr>
              <a:t>your own progress. </a:t>
            </a:r>
            <a:endParaRPr lang="en-US" sz="2800" dirty="0" smtClean="0">
              <a:solidFill>
                <a:srgbClr val="2F2F2F"/>
              </a:solidFill>
              <a:latin typeface="inherit"/>
            </a:endParaRPr>
          </a:p>
          <a:p>
            <a:pPr marL="285750" indent="-285750" fontAlgn="base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2F2F2F"/>
                </a:solidFill>
                <a:latin typeface="inherit"/>
              </a:rPr>
              <a:t>Read </a:t>
            </a:r>
            <a:r>
              <a:rPr lang="en-US" sz="2800" dirty="0">
                <a:solidFill>
                  <a:srgbClr val="2F2F2F"/>
                </a:solidFill>
                <a:latin typeface="inherit"/>
              </a:rPr>
              <a:t>it to yourself and read it out loud.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2F2F2F"/>
              </a:solidFill>
              <a:latin typeface="inherit"/>
            </a:endParaRPr>
          </a:p>
          <a:p>
            <a:pPr fontAlgn="base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2F2F2F"/>
              </a:solidFill>
              <a:effectLst/>
              <a:latin typeface="inheri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11872" y="246281"/>
            <a:ext cx="77087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Tips to Prepare for the test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8333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3944" y="735916"/>
            <a:ext cx="853869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2F2F2F"/>
                </a:solidFill>
                <a:latin typeface="myriad-pro"/>
              </a:rPr>
              <a:t>Structure </a:t>
            </a:r>
            <a:r>
              <a:rPr lang="en-US" sz="3600" b="1" dirty="0">
                <a:solidFill>
                  <a:srgbClr val="2F2F2F"/>
                </a:solidFill>
                <a:latin typeface="myriad-pro"/>
              </a:rPr>
              <a:t>and Written Expression</a:t>
            </a:r>
            <a:r>
              <a:rPr lang="en-US" sz="3600" dirty="0">
                <a:solidFill>
                  <a:srgbClr val="2F2F2F"/>
                </a:solidFill>
                <a:latin typeface="myriad-pro"/>
              </a:rPr>
              <a:t> </a:t>
            </a:r>
            <a:endParaRPr lang="en-US" sz="3600" dirty="0" smtClean="0">
              <a:solidFill>
                <a:srgbClr val="2F2F2F"/>
              </a:solidFill>
              <a:latin typeface="myriad-pro"/>
            </a:endParaRPr>
          </a:p>
          <a:p>
            <a:r>
              <a:rPr lang="en-US" sz="3600" dirty="0" smtClean="0">
                <a:solidFill>
                  <a:srgbClr val="2F2F2F"/>
                </a:solidFill>
                <a:latin typeface="myriad-pro"/>
              </a:rPr>
              <a:t>Contains </a:t>
            </a:r>
            <a:r>
              <a:rPr lang="en-US" sz="3600" dirty="0">
                <a:solidFill>
                  <a:srgbClr val="2F2F2F"/>
                </a:solidFill>
                <a:latin typeface="myriad-pro"/>
              </a:rPr>
              <a:t>sentences that test your knowledge of important structural and grammatical elements of standard written English. </a:t>
            </a:r>
            <a:endParaRPr lang="en-US" sz="3600" dirty="0" smtClean="0">
              <a:solidFill>
                <a:srgbClr val="2F2F2F"/>
              </a:solidFill>
              <a:latin typeface="myriad-pro"/>
            </a:endParaRPr>
          </a:p>
          <a:p>
            <a:r>
              <a:rPr lang="en-US" sz="3600" dirty="0" smtClean="0">
                <a:solidFill>
                  <a:srgbClr val="2F2F2F"/>
                </a:solidFill>
                <a:latin typeface="myriad-pro"/>
              </a:rPr>
              <a:t>Sentences </a:t>
            </a:r>
            <a:r>
              <a:rPr lang="en-US" sz="3600" dirty="0">
                <a:solidFill>
                  <a:srgbClr val="2F2F2F"/>
                </a:solidFill>
                <a:latin typeface="myriad-pro"/>
              </a:rPr>
              <a:t>include a variety of topics </a:t>
            </a:r>
            <a:r>
              <a:rPr lang="en-US" sz="3600" dirty="0" smtClean="0">
                <a:solidFill>
                  <a:srgbClr val="2F2F2F"/>
                </a:solidFill>
                <a:latin typeface="myriad-pro"/>
              </a:rPr>
              <a:t/>
            </a:r>
            <a:br>
              <a:rPr lang="en-US" sz="3600" dirty="0" smtClean="0">
                <a:solidFill>
                  <a:srgbClr val="2F2F2F"/>
                </a:solidFill>
                <a:latin typeface="myriad-pro"/>
              </a:rPr>
            </a:br>
            <a:r>
              <a:rPr lang="en-US" sz="3600" dirty="0" smtClean="0">
                <a:solidFill>
                  <a:srgbClr val="2F2F2F"/>
                </a:solidFill>
                <a:latin typeface="myriad-pro"/>
              </a:rPr>
              <a:t>Sentences give </a:t>
            </a:r>
            <a:r>
              <a:rPr lang="en-US" sz="3600" dirty="0">
                <a:solidFill>
                  <a:srgbClr val="2F2F2F"/>
                </a:solidFill>
                <a:latin typeface="myriad-pro"/>
              </a:rPr>
              <a:t>no particular advantage to individuals in any specific field of study.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89500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5477" y="489244"/>
            <a:ext cx="107664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https://www.youtube.com/watch?v=-hKJTJv4bjY&amp;feature=share&amp;list=UUEI_IuJ2jdqjYl0T-k04RLw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39151" y="1186268"/>
            <a:ext cx="109728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Integrated Writing - Writing Based on Reading and Listening</a:t>
            </a:r>
          </a:p>
          <a:p>
            <a:endParaRPr lang="en-US" sz="2800" dirty="0" smtClean="0"/>
          </a:p>
          <a:p>
            <a:r>
              <a:rPr lang="en-US" sz="3200" dirty="0"/>
              <a:t>R</a:t>
            </a:r>
            <a:r>
              <a:rPr lang="en-US" sz="3200" dirty="0" smtClean="0"/>
              <a:t>ead a passage about an academic topic. </a:t>
            </a:r>
          </a:p>
          <a:p>
            <a:r>
              <a:rPr lang="en-US" sz="3200" dirty="0" smtClean="0"/>
              <a:t>Listen to a lecture about the same topic. </a:t>
            </a:r>
          </a:p>
          <a:p>
            <a:r>
              <a:rPr lang="en-US" sz="3200" dirty="0" smtClean="0"/>
              <a:t>Take notes while you read and listen. </a:t>
            </a:r>
          </a:p>
          <a:p>
            <a:r>
              <a:rPr lang="en-US" sz="3200" dirty="0" smtClean="0"/>
              <a:t>Write a written response to a question that relates to both the text and the listening. </a:t>
            </a:r>
          </a:p>
          <a:p>
            <a:r>
              <a:rPr lang="en-US" sz="3200" dirty="0" smtClean="0"/>
              <a:t>Your response should be 150-225 words. </a:t>
            </a:r>
          </a:p>
          <a:p>
            <a:r>
              <a:rPr lang="en-US" sz="3200" dirty="0" smtClean="0"/>
              <a:t>Hint: Look for three </a:t>
            </a:r>
            <a:r>
              <a:rPr lang="en-US" sz="3200" dirty="0" smtClean="0"/>
              <a:t>more </a:t>
            </a:r>
            <a:r>
              <a:rPr lang="en-US" sz="3200" dirty="0" smtClean="0"/>
              <a:t>points that are related. Your score will depend on the quality of your writing as well as how well you answer the question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61690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1441" y="4409769"/>
            <a:ext cx="73388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How to Write A Summary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89956" y="1460507"/>
            <a:ext cx="895511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Provides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the essential points of a story (report, presentation etc.) in a general, logical, and connected way.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688925" y="537177"/>
            <a:ext cx="61111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is a Summary? 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0538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06322" y="845283"/>
            <a:ext cx="771873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Summaries do NOT 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include: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Background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to the issue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Minor details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The student's own opinion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Statistics (e.g. 72% of people…)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Detailed explanations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Direct quotes</a:t>
            </a:r>
            <a:endParaRPr lang="en-US" sz="3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274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7532" y="636259"/>
            <a:ext cx="9269269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600" b="0" cap="none" spc="0" dirty="0" smtClean="0">
                <a:ln w="0"/>
                <a:solidFill>
                  <a:schemeClr val="tx1"/>
                </a:solidFill>
              </a:rPr>
              <a:t>Sentence #1 – The main idea</a:t>
            </a:r>
          </a:p>
          <a:p>
            <a:r>
              <a:rPr lang="en-US" sz="3600" dirty="0">
                <a:ln w="0"/>
              </a:rPr>
              <a:t> </a:t>
            </a:r>
            <a:r>
              <a:rPr lang="en-US" sz="3600" dirty="0" smtClean="0">
                <a:ln w="0"/>
              </a:rPr>
              <a:t>Begin with “The video focuses on…………….”</a:t>
            </a:r>
          </a:p>
          <a:p>
            <a:r>
              <a:rPr lang="en-US" sz="3600" b="0" cap="none" spc="0" dirty="0" smtClean="0">
                <a:ln w="0"/>
                <a:solidFill>
                  <a:schemeClr val="tx1"/>
                </a:solidFill>
              </a:rPr>
              <a:t>Sentence # 2, 3 and 4 – discuses the body of the </a:t>
            </a:r>
          </a:p>
          <a:p>
            <a:r>
              <a:rPr lang="en-US" sz="3600" dirty="0" smtClean="0">
                <a:ln w="0"/>
              </a:rPr>
              <a:t>Sentence # 5 - </a:t>
            </a:r>
            <a:r>
              <a:rPr lang="en-US" sz="3600" dirty="0"/>
              <a:t> The conclusion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4334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2538" y="1936731"/>
            <a:ext cx="86281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https://www.englishclub.com/esl-exams/ets-toefl-practice-writing.htm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91105" y="182405"/>
            <a:ext cx="1133105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Read the Text</a:t>
            </a:r>
          </a:p>
          <a:p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Listen to a lecture about the same topic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5374" y="2767727"/>
            <a:ext cx="105222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Summarize the points made in the lecture, explaining how they cast doubt on the points made in the reading passage.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81364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1306" y="237387"/>
            <a:ext cx="11616898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Homework for Friday</a:t>
            </a:r>
          </a:p>
          <a:p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Read from your text book for 30 minutes</a:t>
            </a:r>
          </a:p>
          <a:p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Fill in your </a:t>
            </a:r>
            <a:r>
              <a:rPr lang="en-US" sz="54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reading log</a:t>
            </a:r>
            <a:endParaRPr lang="en-US" sz="5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Write a short summary of the paragraph</a:t>
            </a:r>
          </a:p>
          <a:p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 read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Due Friday morning. </a:t>
            </a:r>
          </a:p>
        </p:txBody>
      </p:sp>
    </p:spTree>
    <p:extLst>
      <p:ext uri="{BB962C8B-B14F-4D97-AF65-F5344CB8AC3E}">
        <p14:creationId xmlns:p14="http://schemas.microsoft.com/office/powerpoint/2010/main" val="3955015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287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inherit</vt:lpstr>
      <vt:lpstr>myriad-pro</vt:lpstr>
      <vt:lpstr>Verdana</vt:lpstr>
      <vt:lpstr>Wingdings</vt:lpstr>
      <vt:lpstr>Office Theme</vt:lpstr>
      <vt:lpstr>TOFEL Prep. Writing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TOFEL Prep. Writing</dc:title>
  <dc:creator>Karen</dc:creator>
  <cp:lastModifiedBy>Karen</cp:lastModifiedBy>
  <cp:revision>11</cp:revision>
  <dcterms:created xsi:type="dcterms:W3CDTF">2015-02-01T17:19:01Z</dcterms:created>
  <dcterms:modified xsi:type="dcterms:W3CDTF">2015-02-04T03:50:10Z</dcterms:modified>
</cp:coreProperties>
</file>