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zandarski@live.com" initials="k" lastIdx="1" clrIdx="0">
    <p:extLst>
      <p:ext uri="{19B8F6BF-5375-455C-9EA6-DF929625EA0E}">
        <p15:presenceInfo xmlns:p15="http://schemas.microsoft.com/office/powerpoint/2012/main" userId="7795d0e4907a442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11T17:27:34.981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2C5-B913-41CF-B2D1-97D131C0A02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036A-B249-4317-8A72-9230D1FB2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4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2C5-B913-41CF-B2D1-97D131C0A02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036A-B249-4317-8A72-9230D1FB2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7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2C5-B913-41CF-B2D1-97D131C0A02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036A-B249-4317-8A72-9230D1FB2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0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2C5-B913-41CF-B2D1-97D131C0A02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036A-B249-4317-8A72-9230D1FB2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2C5-B913-41CF-B2D1-97D131C0A02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036A-B249-4317-8A72-9230D1FB2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7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2C5-B913-41CF-B2D1-97D131C0A02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036A-B249-4317-8A72-9230D1FB2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2C5-B913-41CF-B2D1-97D131C0A02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036A-B249-4317-8A72-9230D1FB2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5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2C5-B913-41CF-B2D1-97D131C0A02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036A-B249-4317-8A72-9230D1FB2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2C5-B913-41CF-B2D1-97D131C0A02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036A-B249-4317-8A72-9230D1FB2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4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2C5-B913-41CF-B2D1-97D131C0A02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036A-B249-4317-8A72-9230D1FB2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1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2C5-B913-41CF-B2D1-97D131C0A02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036A-B249-4317-8A72-9230D1FB2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1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22C5-B913-41CF-B2D1-97D131C0A02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4036A-B249-4317-8A72-9230D1FB2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2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nallyjackson.com/print-on-demand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Reading Games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08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Summary -</a:t>
            </a: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The goal of writing a summary of a text 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to mirror the text in much shorter form in your own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3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9091" y="965345"/>
            <a:ext cx="997527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Critical reading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 is careful, thorough, thoughtful, and active reading.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 negative or quick reading. 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You are involved in critical reading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You are interested in a text  - (even if you fake it)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You make a variety of comments about it as you read it. 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Academic text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 means a text that is specifically written for use by college instructors or students. </a:t>
            </a:r>
          </a:p>
        </p:txBody>
      </p:sp>
    </p:spTree>
    <p:extLst>
      <p:ext uri="{BB962C8B-B14F-4D97-AF65-F5344CB8AC3E}">
        <p14:creationId xmlns:p14="http://schemas.microsoft.com/office/powerpoint/2010/main" val="136546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6022" y="602014"/>
            <a:ext cx="95115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0" i="0" u="none" strike="noStrike" baseline="0" dirty="0">
                <a:latin typeface="AGaramondPro-Regular"/>
              </a:rPr>
              <a:t>“Rhetorical reading refers to a</a:t>
            </a:r>
          </a:p>
          <a:p>
            <a:r>
              <a:rPr lang="en-US" sz="3600" b="0" i="0" u="none" strike="noStrike" baseline="0" dirty="0">
                <a:latin typeface="AGaramondPro-Regular"/>
              </a:rPr>
              <a:t>set of practices designed to help us understand how texts work and to</a:t>
            </a:r>
          </a:p>
          <a:p>
            <a:r>
              <a:rPr lang="en-US" sz="3600" b="0" i="0" u="none" strike="noStrike" baseline="0" dirty="0">
                <a:latin typeface="AGaramondPro-Regular"/>
              </a:rPr>
              <a:t>engage more deeply and fully in a conversation that extends beyond</a:t>
            </a:r>
          </a:p>
          <a:p>
            <a:r>
              <a:rPr lang="en-US" sz="3600" b="0" i="0" u="none" strike="noStrike" baseline="0" dirty="0">
                <a:latin typeface="AGaramondPro-Regular"/>
              </a:rPr>
              <a:t>the boundaries of any particular reading” (4).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5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0238" y="1200150"/>
            <a:ext cx="76866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Reading should be thought of as a conversation between the author you and other authors</a:t>
            </a:r>
          </a:p>
          <a:p>
            <a:r>
              <a:rPr lang="en-US" sz="3600" dirty="0"/>
              <a:t>We should pay attention to our own agenda as we read</a:t>
            </a:r>
          </a:p>
          <a:p>
            <a:r>
              <a:rPr lang="en-US" sz="3600" dirty="0"/>
              <a:t>Think about what the text says</a:t>
            </a:r>
          </a:p>
          <a:p>
            <a:r>
              <a:rPr lang="en-US" sz="3600" dirty="0"/>
              <a:t>Think about how the text says what it says</a:t>
            </a:r>
          </a:p>
        </p:txBody>
      </p:sp>
    </p:spTree>
    <p:extLst>
      <p:ext uri="{BB962C8B-B14F-4D97-AF65-F5344CB8AC3E}">
        <p14:creationId xmlns:p14="http://schemas.microsoft.com/office/powerpoint/2010/main" val="332630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4742" y="645459"/>
            <a:ext cx="85926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Audience</a:t>
            </a:r>
          </a:p>
          <a:p>
            <a:r>
              <a:rPr lang="en-US" sz="4400" b="1" dirty="0"/>
              <a:t>The title</a:t>
            </a:r>
          </a:p>
          <a:p>
            <a:r>
              <a:rPr lang="en-US" sz="4400" b="1" dirty="0"/>
              <a:t>The abstract</a:t>
            </a:r>
          </a:p>
          <a:p>
            <a:r>
              <a:rPr lang="en-US" sz="4400" b="1" dirty="0"/>
              <a:t>The introduction</a:t>
            </a:r>
          </a:p>
          <a:p>
            <a:r>
              <a:rPr lang="en-US" sz="4400" b="1" dirty="0"/>
              <a:t>section headings</a:t>
            </a:r>
          </a:p>
          <a:p>
            <a:r>
              <a:rPr lang="en-US" sz="4400" b="1" dirty="0"/>
              <a:t>The conclusion</a:t>
            </a:r>
          </a:p>
          <a:p>
            <a:r>
              <a:rPr lang="en-US" sz="4400" b="1" dirty="0"/>
              <a:t>What is the main argument or idea?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710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2965" y="779929"/>
            <a:ext cx="80278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READING SHOULD BE ACTIVE: </a:t>
            </a:r>
          </a:p>
          <a:p>
            <a:endParaRPr lang="en-US" sz="3200" dirty="0"/>
          </a:p>
          <a:p>
            <a:r>
              <a:rPr lang="en-US" sz="3200" dirty="0"/>
              <a:t>Methods of interacting with text: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Cornell Notes</a:t>
            </a:r>
          </a:p>
          <a:p>
            <a:endParaRPr lang="en-US" sz="3200" dirty="0"/>
          </a:p>
          <a:p>
            <a:r>
              <a:rPr lang="en-US" sz="3200" dirty="0"/>
              <a:t>Double entry journal</a:t>
            </a:r>
          </a:p>
          <a:p>
            <a:endParaRPr lang="en-US" sz="3200" dirty="0"/>
          </a:p>
          <a:p>
            <a:r>
              <a:rPr lang="en-US" sz="3200" dirty="0"/>
              <a:t>Margin notes</a:t>
            </a:r>
          </a:p>
          <a:p>
            <a:endParaRPr lang="en-US" sz="3200" dirty="0"/>
          </a:p>
          <a:p>
            <a:r>
              <a:rPr lang="en-US" sz="3200" dirty="0"/>
              <a:t>Others…..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1070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259" y="202736"/>
            <a:ext cx="1151068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>
                <a:solidFill>
                  <a:srgbClr val="333333"/>
                </a:solidFill>
                <a:effectLst/>
                <a:latin typeface="Helvetica Neue"/>
              </a:rPr>
              <a:t>“The phone offered other delights that paper couldn’t. Midway through the book, voice dictation on the iPhone started to get really, really good. I’d been doing a lot of highlighting while reading Tolstoy, saving my favorite sentences and passages. I wasn’t writing a lot of marginalia because typing on the phone broke my flow a bit too much. But once the voice dictation became fluid, I quickly discovered I could highlight a cool passage and then dash off a paragraph of my own observations, dictating it like Henry James to his secretaries. I started</a:t>
            </a:r>
            <a:r>
              <a:rPr lang="en-US" sz="2400" b="0" i="1">
                <a:solidFill>
                  <a:srgbClr val="333333"/>
                </a:solidFill>
                <a:effectLst/>
                <a:latin typeface="Helvetica Neue"/>
              </a:rPr>
              <a:t>talking </a:t>
            </a:r>
            <a:r>
              <a:rPr lang="en-US" sz="2400" b="0" i="0">
                <a:solidFill>
                  <a:srgbClr val="333333"/>
                </a:solidFill>
                <a:effectLst/>
                <a:latin typeface="Helvetica Neue"/>
              </a:rPr>
              <a:t>to the book — or rather, talking to Siri’s servers, which were transcribing my speech (and, unnervingly, saving copies of everything I say for two years. The audio of my rambling thoughts about Tolstoy are still out there in the aether.).</a:t>
            </a:r>
          </a:p>
          <a:p>
            <a:r>
              <a:rPr lang="en-US" sz="2400" b="0" i="0">
                <a:solidFill>
                  <a:srgbClr val="333333"/>
                </a:solidFill>
                <a:effectLst/>
                <a:latin typeface="Helvetica Neue"/>
              </a:rPr>
              <a:t>By the time I was done with </a:t>
            </a:r>
            <a:r>
              <a:rPr lang="en-US" sz="2400" b="0" i="1">
                <a:solidFill>
                  <a:srgbClr val="333333"/>
                </a:solidFill>
                <a:effectLst/>
                <a:latin typeface="Helvetica Neue"/>
              </a:rPr>
              <a:t>War and Peace</a:t>
            </a:r>
            <a:r>
              <a:rPr lang="en-US" sz="2400" b="0" i="0">
                <a:solidFill>
                  <a:srgbClr val="333333"/>
                </a:solidFill>
                <a:effectLst/>
                <a:latin typeface="Helvetica Neue"/>
              </a:rPr>
              <a:t>, I had amassed 12,322 words of highlights and marginalia. It was a terrific way to remind myself of the most resonant parts of Tolstoy. Indeed, I so enjoyed revisiting those notes that I wanted a paper copy of them. Using the </a:t>
            </a:r>
            <a:r>
              <a:rPr lang="en-US" sz="2400" b="1" i="0" u="none" strike="noStrike">
                <a:solidFill>
                  <a:srgbClr val="EBA820"/>
                </a:solidFill>
                <a:effectLst/>
                <a:latin typeface="Helvetica Neue"/>
                <a:hlinkClick r:id="rId2"/>
              </a:rPr>
              <a:t>Espresso print-on-demand machine at the McNally Jackson bookstore</a:t>
            </a:r>
            <a:r>
              <a:rPr lang="en-US" sz="2400" b="0" i="0">
                <a:solidFill>
                  <a:srgbClr val="333333"/>
                </a:solidFill>
                <a:effectLst/>
                <a:latin typeface="Helvetica Neue"/>
              </a:rPr>
              <a:t> in New York, I had the notes printed up as a small 84-page paperback. It sits on my shelf, a little compilation of my reading and thinking — or, as I titled it, </a:t>
            </a:r>
            <a:r>
              <a:rPr lang="en-US" sz="2400" b="0" i="1">
                <a:solidFill>
                  <a:srgbClr val="333333"/>
                </a:solidFill>
                <a:effectLst/>
                <a:latin typeface="Helvetica Neue"/>
              </a:rPr>
              <a:t>War in Pieces</a:t>
            </a:r>
            <a:r>
              <a:rPr lang="en-US" sz="2400">
                <a:solidFill>
                  <a:srgbClr val="333333"/>
                </a:solidFill>
                <a:latin typeface="Helvetica Neue"/>
              </a:rPr>
              <a:t>” (Reading </a:t>
            </a:r>
            <a:r>
              <a:rPr lang="en-US" sz="2400" i="1">
                <a:solidFill>
                  <a:srgbClr val="333333"/>
                </a:solidFill>
                <a:latin typeface="Helvetica Neue"/>
              </a:rPr>
              <a:t>War and Peace</a:t>
            </a:r>
            <a:r>
              <a:rPr lang="en-US" sz="2400">
                <a:solidFill>
                  <a:srgbClr val="333333"/>
                </a:solidFill>
                <a:latin typeface="Helvetica Neue"/>
              </a:rPr>
              <a:t> on My iphone).</a:t>
            </a:r>
            <a:endParaRPr lang="en-US" sz="2400" b="0" i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93575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368" y="0"/>
            <a:ext cx="7952431" cy="725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69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211" y="274320"/>
            <a:ext cx="8786797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115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4464</TotalTime>
  <Words>232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AGaramondPro-Regular</vt:lpstr>
      <vt:lpstr>Arial</vt:lpstr>
      <vt:lpstr>Calibri</vt:lpstr>
      <vt:lpstr>Calibri Light</vt:lpstr>
      <vt:lpstr>Helvetica Neue</vt:lpstr>
      <vt:lpstr>Office Theme</vt:lpstr>
      <vt:lpstr>Reading Games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Games</dc:title>
  <dc:creator>kzandarski@live.com</dc:creator>
  <cp:lastModifiedBy>kzandarski@live.com</cp:lastModifiedBy>
  <cp:revision>6</cp:revision>
  <dcterms:created xsi:type="dcterms:W3CDTF">2015-08-21T19:48:51Z</dcterms:created>
  <dcterms:modified xsi:type="dcterms:W3CDTF">2016-07-11T19:00:53Z</dcterms:modified>
</cp:coreProperties>
</file>