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6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6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1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1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0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3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1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4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D75D5-B86B-406B-A1CD-D7F58A79057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C989E-9999-408E-BF31-0EA33088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3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TOFEL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 16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48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860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37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824" y="616021"/>
            <a:ext cx="10522496" cy="63709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Last Week:</a:t>
            </a:r>
            <a:b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 Idea/Main Purpose/Main Topic</a:t>
            </a:r>
          </a:p>
          <a:p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define</a:t>
            </a:r>
          </a:p>
          <a:p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Discuss</a:t>
            </a:r>
          </a:p>
          <a:p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Illustrate</a:t>
            </a:r>
          </a:p>
          <a:p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Distinguish between ______ and _______</a:t>
            </a:r>
          </a:p>
          <a:p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relate</a:t>
            </a:r>
          </a:p>
          <a:p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propose</a:t>
            </a:r>
          </a:p>
          <a:p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support the idea that</a:t>
            </a:r>
          </a:p>
          <a:p>
            <a:r>
              <a:rPr lang="en-US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compare______ and ______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525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710" y="340250"/>
            <a:ext cx="1094100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Usually the first question after the </a:t>
            </a:r>
          </a:p>
          <a:p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passage</a:t>
            </a:r>
          </a:p>
          <a:p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good idea to save that question for </a:t>
            </a:r>
          </a:p>
          <a:p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last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77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054" y="528935"/>
            <a:ext cx="1226553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Incorrect answers: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Too specific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Too general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Incorrect according to the passage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Irrelevant or unrelated to the main idea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66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10" y="630535"/>
            <a:ext cx="10496656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0"/>
              </a:rPr>
              <a:t>Tone Questions –</a:t>
            </a:r>
            <a:r>
              <a:rPr lang="en-US" sz="4000" b="1" dirty="0" smtClean="0">
                <a:ln w="0"/>
              </a:rPr>
              <a:t> asks how an author feels</a:t>
            </a:r>
          </a:p>
          <a:p>
            <a:r>
              <a:rPr lang="en-US" sz="4000" b="1" cap="none" spc="0" dirty="0">
                <a:ln w="0"/>
                <a:solidFill>
                  <a:schemeClr val="tx1"/>
                </a:solidFill>
              </a:rPr>
              <a:t>	</a:t>
            </a:r>
            <a:r>
              <a:rPr lang="en-US" sz="4000" b="1" cap="none" spc="0" dirty="0" smtClean="0">
                <a:ln w="0"/>
                <a:solidFill>
                  <a:schemeClr val="tx1"/>
                </a:solidFill>
              </a:rPr>
              <a:t>about the topic</a:t>
            </a:r>
          </a:p>
          <a:p>
            <a:r>
              <a:rPr lang="en-US" sz="4000" b="1" dirty="0" smtClean="0">
                <a:ln w="0"/>
              </a:rPr>
              <a:t>Usually the last question of the section</a:t>
            </a:r>
          </a:p>
          <a:p>
            <a:r>
              <a:rPr lang="en-US" sz="4000" b="1" cap="none" spc="0" dirty="0" smtClean="0">
                <a:ln w="0"/>
                <a:solidFill>
                  <a:schemeClr val="tx1"/>
                </a:solidFill>
              </a:rPr>
              <a:t>Can be described with an adjective</a:t>
            </a:r>
          </a:p>
          <a:p>
            <a:r>
              <a:rPr lang="en-US" sz="4000" b="1" dirty="0" smtClean="0">
                <a:ln w="0"/>
              </a:rPr>
              <a:t>Usually a neutral tone</a:t>
            </a:r>
            <a:endParaRPr lang="en-US" sz="5400" b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4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0311" y="906307"/>
            <a:ext cx="956197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Beware of answers that indicate </a:t>
            </a:r>
          </a:p>
          <a:p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trong emotion:</a:t>
            </a:r>
          </a:p>
          <a:p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Angry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Outraged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Sad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35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912" y="717621"/>
            <a:ext cx="11188512" cy="58477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Factual Questions: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ln w="0"/>
              </a:rPr>
              <a:t>According to the passage/author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cap="none" spc="0" dirty="0" smtClean="0">
                <a:ln w="0"/>
                <a:solidFill>
                  <a:schemeClr val="tx1"/>
                </a:solidFill>
              </a:rPr>
              <a:t>Asks who what when where and why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ln w="0"/>
              </a:rPr>
              <a:t>Answer will be directly stated in the text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cap="none" spc="0" dirty="0" smtClean="0">
                <a:ln w="0"/>
                <a:solidFill>
                  <a:schemeClr val="tx1"/>
                </a:solidFill>
              </a:rPr>
              <a:t>Scan the text looking for key words or synonyms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 smtClean="0">
                <a:ln w="0"/>
              </a:rPr>
              <a:t>DO NOT read the entire passage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cap="none" spc="0" dirty="0" smtClean="0">
                <a:ln w="0"/>
                <a:solidFill>
                  <a:schemeClr val="tx1"/>
                </a:solidFill>
              </a:rPr>
              <a:t>Carefully reread the sentence before or after the </a:t>
            </a:r>
          </a:p>
          <a:p>
            <a:pPr lvl="1"/>
            <a:r>
              <a:rPr lang="en-US" sz="4000" b="1" dirty="0" smtClean="0">
                <a:ln w="0"/>
              </a:rPr>
              <a:t>Key words</a:t>
            </a:r>
          </a:p>
          <a:p>
            <a:pPr lvl="1"/>
            <a:r>
              <a:rPr lang="en-US" sz="4000" b="1" cap="none" spc="0" dirty="0" smtClean="0">
                <a:ln w="0"/>
                <a:solidFill>
                  <a:schemeClr val="tx1"/>
                </a:solidFill>
              </a:rPr>
              <a:t>Compare information with your answer choices</a:t>
            </a:r>
            <a:endParaRPr lang="en-US" sz="4000" b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8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088" y="180592"/>
            <a:ext cx="12042912" cy="63401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cap="none" spc="0" dirty="0" smtClean="0">
                <a:ln w="0"/>
                <a:solidFill>
                  <a:schemeClr val="tx1"/>
                </a:solidFill>
              </a:rPr>
              <a:t>Negative Questions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ln w="0"/>
              </a:rPr>
              <a:t>Which choice is not given in the </a:t>
            </a:r>
          </a:p>
          <a:p>
            <a:r>
              <a:rPr lang="en-US" sz="4400" b="1" dirty="0">
                <a:ln w="0"/>
              </a:rPr>
              <a:t>	</a:t>
            </a:r>
            <a:r>
              <a:rPr lang="en-US" sz="4400" b="1" dirty="0" smtClean="0">
                <a:ln w="0"/>
              </a:rPr>
              <a:t>passage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cap="none" spc="0" dirty="0" smtClean="0">
                <a:ln w="0"/>
                <a:solidFill>
                  <a:schemeClr val="tx1"/>
                </a:solidFill>
              </a:rPr>
              <a:t>Contains NOT, EXCEPT, or LEAST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ln w="0"/>
              </a:rPr>
              <a:t>Scan the passage to find the answers that ARE</a:t>
            </a:r>
          </a:p>
          <a:p>
            <a:r>
              <a:rPr lang="en-US" sz="4400" b="1" cap="none" spc="0" dirty="0">
                <a:ln w="0"/>
                <a:solidFill>
                  <a:schemeClr val="tx1"/>
                </a:solidFill>
              </a:rPr>
              <a:t>	</a:t>
            </a:r>
            <a:r>
              <a:rPr lang="en-US" sz="4400" b="1" cap="none" spc="0" dirty="0" smtClean="0">
                <a:ln w="0"/>
                <a:solidFill>
                  <a:schemeClr val="tx1"/>
                </a:solidFill>
              </a:rPr>
              <a:t>correct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 smtClean="0">
                <a:ln w="0"/>
              </a:rPr>
              <a:t>Usually 6 negative questions per reading section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cap="none" spc="0" dirty="0" smtClean="0">
                <a:ln w="0"/>
                <a:solidFill>
                  <a:schemeClr val="tx1"/>
                </a:solidFill>
              </a:rPr>
              <a:t>Take more time than other questions</a:t>
            </a:r>
          </a:p>
          <a:p>
            <a:endParaRPr lang="en-US" sz="4400" b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6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05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124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TOFEL 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TOFEL Reading</dc:title>
  <dc:creator>Karen</dc:creator>
  <cp:lastModifiedBy>Karen</cp:lastModifiedBy>
  <cp:revision>3</cp:revision>
  <dcterms:created xsi:type="dcterms:W3CDTF">2015-02-15T23:36:22Z</dcterms:created>
  <dcterms:modified xsi:type="dcterms:W3CDTF">2015-02-15T23:51:50Z</dcterms:modified>
</cp:coreProperties>
</file>