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6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0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5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808B-099E-4BBB-A5EF-3F73E667C30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7273-D144-4956-88DE-62CA0212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0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TOFEL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 Feb.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7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199" y="0"/>
            <a:ext cx="986971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Reading Section</a:t>
            </a:r>
          </a:p>
          <a:p>
            <a:pPr fontAlgn="base"/>
            <a:endParaRPr lang="en-US" sz="40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Tests how well you understand and interpret college-level academic writing similar to that found in introductory textbooks. 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Probably will be more difficult than most other tests you’ve taken	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Requires you understand information from subjects you might not be familiar with</a:t>
            </a:r>
            <a:endParaRPr lang="en-US" sz="32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Four passages in the reading section. 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Total amount of time in the reading section to 60 or 80 minutes (20 minutes per passage). </a:t>
            </a:r>
          </a:p>
        </p:txBody>
      </p:sp>
    </p:spTree>
    <p:extLst>
      <p:ext uri="{BB962C8B-B14F-4D97-AF65-F5344CB8AC3E}">
        <p14:creationId xmlns:p14="http://schemas.microsoft.com/office/powerpoint/2010/main" val="401403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2" y="87084"/>
            <a:ext cx="1153885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32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Subjects that the passages may come from are from many sources.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All the information you need will be written in the passage.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Read each passage before answering the questions that relate to it. 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Many of the questions are specific to a particular paragraph; if this is the case, the relevant paragraph will be marked with an arrow. 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You’ll be able to view the entire passage if you want.</a:t>
            </a:r>
          </a:p>
          <a:p>
            <a:pPr marL="457200" indent="-457200" fontAlgn="base">
              <a:buFont typeface="Wingdings" panose="05000000000000000000" pitchFamily="2" charset="2"/>
              <a:buChar char="§"/>
            </a:pPr>
            <a:r>
              <a:rPr lang="en-US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Most questions in the reading section have exactly one correct answer. </a:t>
            </a:r>
          </a:p>
        </p:txBody>
      </p:sp>
    </p:spTree>
    <p:extLst>
      <p:ext uri="{BB962C8B-B14F-4D97-AF65-F5344CB8AC3E}">
        <p14:creationId xmlns:p14="http://schemas.microsoft.com/office/powerpoint/2010/main" val="21978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0163" y="851614"/>
            <a:ext cx="9144000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Reading textbooks can be boring, hard, and dry.</a:t>
            </a:r>
            <a:endParaRPr lang="en-US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Undergraduate students need to read about 30 pages per night (= one chapter). 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Necessary target reading speed: 250 wpm.</a:t>
            </a:r>
            <a:endParaRPr lang="en-US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Graduate students need to read about 50 pages per night. 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Necessary target reading speed: 300+ wpm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4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986" y="188787"/>
            <a:ext cx="10964214" cy="677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Strategies: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 much information do you need? </a:t>
            </a:r>
          </a:p>
          <a:p>
            <a:r>
              <a:rPr lang="en-US" sz="3200" dirty="0" smtClean="0"/>
              <a:t>	a</a:t>
            </a:r>
            <a:r>
              <a:rPr lang="en-US" sz="3200" dirty="0"/>
              <a:t>) </a:t>
            </a:r>
            <a:r>
              <a:rPr lang="en-US" sz="3200" dirty="0" smtClean="0"/>
              <a:t>If </a:t>
            </a:r>
            <a:r>
              <a:rPr lang="en-US" sz="3200" dirty="0"/>
              <a:t>the information will be tested later, use </a:t>
            </a:r>
            <a:r>
              <a:rPr lang="en-US" sz="3200" dirty="0" smtClean="0"/>
              <a:t>	a</a:t>
            </a:r>
            <a:r>
              <a:rPr lang="en-US" sz="3200" dirty="0"/>
              <a:t> </a:t>
            </a:r>
            <a:r>
              <a:rPr lang="en-US" sz="3200" b="1" dirty="0"/>
              <a:t>CAREFUL </a:t>
            </a:r>
            <a:r>
              <a:rPr lang="en-US" sz="3200" b="1" dirty="0" smtClean="0"/>
              <a:t>	READING technique.</a:t>
            </a:r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dirty="0" smtClean="0"/>
              <a:t>	b</a:t>
            </a:r>
            <a:r>
              <a:rPr lang="en-US" sz="3200" dirty="0"/>
              <a:t>) </a:t>
            </a:r>
            <a:r>
              <a:rPr lang="en-US" sz="3200" dirty="0" smtClean="0"/>
              <a:t>If </a:t>
            </a:r>
            <a:r>
              <a:rPr lang="en-US" sz="3200" dirty="0"/>
              <a:t>you only need to know whether this reading </a:t>
            </a:r>
            <a:r>
              <a:rPr lang="en-US" sz="3200" dirty="0" smtClean="0"/>
              <a:t>	(</a:t>
            </a:r>
            <a:r>
              <a:rPr lang="en-US" sz="3200" dirty="0"/>
              <a:t>article, </a:t>
            </a:r>
            <a:r>
              <a:rPr lang="en-US" sz="3200" dirty="0" smtClean="0"/>
              <a:t>	chapter</a:t>
            </a:r>
            <a:r>
              <a:rPr lang="en-US" sz="3200" dirty="0"/>
              <a:t>) is useful, use a </a:t>
            </a:r>
            <a:r>
              <a:rPr lang="en-US" sz="3200" b="1" dirty="0"/>
              <a:t>SKIMMING </a:t>
            </a:r>
            <a:r>
              <a:rPr lang="en-US" sz="3200" b="1" dirty="0" smtClean="0"/>
              <a:t>technique</a:t>
            </a:r>
            <a:r>
              <a:rPr lang="en-US" sz="3200" dirty="0"/>
              <a:t> (Read the </a:t>
            </a:r>
            <a:r>
              <a:rPr lang="en-US" sz="3200" dirty="0" smtClean="0"/>
              <a:t>	introduction </a:t>
            </a:r>
            <a:r>
              <a:rPr lang="en-US" sz="3200" dirty="0"/>
              <a:t>and </a:t>
            </a:r>
            <a:r>
              <a:rPr lang="en-US" sz="3200" dirty="0" smtClean="0"/>
              <a:t>conclusion</a:t>
            </a:r>
            <a:r>
              <a:rPr lang="en-US" sz="3200" dirty="0"/>
              <a:t>).</a:t>
            </a:r>
          </a:p>
          <a:p>
            <a:r>
              <a:rPr lang="en-US" sz="3200" dirty="0" smtClean="0"/>
              <a:t>	c</a:t>
            </a:r>
            <a:r>
              <a:rPr lang="en-US" sz="3200" dirty="0"/>
              <a:t>) </a:t>
            </a:r>
            <a:r>
              <a:rPr lang="en-US" sz="3200" dirty="0" smtClean="0"/>
              <a:t>If </a:t>
            </a:r>
            <a:r>
              <a:rPr lang="en-US" sz="3200" dirty="0"/>
              <a:t>you need to find particular information in </a:t>
            </a:r>
            <a:r>
              <a:rPr lang="en-US" sz="3200" dirty="0" smtClean="0"/>
              <a:t>this reading 	(</a:t>
            </a:r>
            <a:r>
              <a:rPr lang="en-US" sz="3200" dirty="0"/>
              <a:t>article, chapter), use a </a:t>
            </a:r>
            <a:r>
              <a:rPr lang="en-US" sz="3200" b="1" dirty="0"/>
              <a:t>SCANNING </a:t>
            </a:r>
            <a:r>
              <a:rPr lang="en-US" sz="3200" b="1" dirty="0" smtClean="0"/>
              <a:t>technique</a:t>
            </a:r>
            <a:r>
              <a:rPr lang="en-US" sz="3200" dirty="0"/>
              <a:t> </a:t>
            </a:r>
            <a:r>
              <a:rPr lang="en-US" sz="2800" dirty="0"/>
              <a:t>(Move your </a:t>
            </a:r>
            <a:r>
              <a:rPr lang="en-US" sz="2800" dirty="0" smtClean="0"/>
              <a:t>	eyes </a:t>
            </a:r>
            <a:r>
              <a:rPr lang="en-US" sz="2800" dirty="0"/>
              <a:t>quickly over the page, looking only for answers to questions</a:t>
            </a:r>
            <a:r>
              <a:rPr lang="en-US" sz="2800" dirty="0" smtClean="0"/>
              <a:t>—	who</a:t>
            </a:r>
            <a:r>
              <a:rPr lang="en-US" sz="2800" dirty="0"/>
              <a:t>, what, where, when, how, why; look for names, dates, </a:t>
            </a:r>
            <a:r>
              <a:rPr lang="en-US" sz="2800" dirty="0" smtClean="0"/>
              <a:t>	locations</a:t>
            </a:r>
            <a:r>
              <a:rPr lang="en-US" sz="2800" dirty="0"/>
              <a:t>, reasons.)</a:t>
            </a:r>
          </a:p>
          <a:p>
            <a:r>
              <a:rPr lang="en-US" sz="3200" dirty="0"/>
              <a:t> </a:t>
            </a:r>
          </a:p>
          <a:p>
            <a:pPr marL="6858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4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7882" y="314975"/>
            <a:ext cx="11449318" cy="5854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 the reading (chapter, article).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Makes reading and understanding easier if you know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 	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are reading about.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at and read: headings, subheadings  Look for large titles, 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boldfaced print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titles in the same fonts and font sizes, words/titles in 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italics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for and read the objectives.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for and read the study questions.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for and read the summary.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/>
              <a:t> </a:t>
            </a:r>
          </a:p>
          <a:p>
            <a:pPr>
              <a:lnSpc>
                <a:spcPct val="107000"/>
              </a:lnSpc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6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153198"/>
            <a:ext cx="11153103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2.</a:t>
            </a:r>
            <a:r>
              <a:rPr lang="en-US" sz="3200" dirty="0" smtClean="0"/>
              <a:t> </a:t>
            </a:r>
            <a:r>
              <a:rPr lang="en-US" sz="3200" b="1" dirty="0" smtClean="0"/>
              <a:t>Question as you read. </a:t>
            </a:r>
            <a:endParaRPr lang="en-US" sz="3200" dirty="0" smtClean="0"/>
          </a:p>
          <a:p>
            <a:r>
              <a:rPr lang="en-US" sz="3200" dirty="0" smtClean="0"/>
              <a:t> 	“Why am I reading this?  </a:t>
            </a:r>
          </a:p>
          <a:p>
            <a:r>
              <a:rPr lang="en-US" sz="3200" dirty="0" smtClean="0"/>
              <a:t>	“What questions should I be able to answer about this 	reading?” 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Remind yourself of the study questions.</a:t>
            </a:r>
          </a:p>
          <a:p>
            <a:r>
              <a:rPr lang="en-US" sz="3200" b="1" dirty="0" smtClean="0"/>
              <a:t> 3.</a:t>
            </a:r>
            <a:r>
              <a:rPr lang="en-US" sz="3200" dirty="0" smtClean="0"/>
              <a:t> </a:t>
            </a:r>
            <a:r>
              <a:rPr lang="en-US" sz="3200" b="1" dirty="0" smtClean="0"/>
              <a:t>Read and mark.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Break the reading into smaller segments 	(headings/subheadings).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Read one section at a time. 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highlight (underline) thesis statements (one per section), 	topic sentences (main idea of each paragraph), key words or 	phrases.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Make outlines  or notes in the margin.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5" y="0"/>
            <a:ext cx="113205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4.</a:t>
            </a:r>
            <a:r>
              <a:rPr lang="en-US" sz="3200" dirty="0" smtClean="0"/>
              <a:t>     </a:t>
            </a:r>
            <a:r>
              <a:rPr lang="en-US" sz="3200" b="1" dirty="0" smtClean="0"/>
              <a:t>Recite.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 Ask yourself the main idea of each section.  Formulate it </a:t>
            </a:r>
            <a:r>
              <a:rPr lang="en-US" sz="3200" b="1" dirty="0" smtClean="0"/>
              <a:t>in 	your own words in one sentence.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Write a brief summary in the margin (= annotating) or take 	notes on a separate sheet of paper.</a:t>
            </a:r>
          </a:p>
          <a:p>
            <a:r>
              <a:rPr lang="en-US" sz="3200" b="1" dirty="0" smtClean="0"/>
              <a:t>5.</a:t>
            </a:r>
            <a:r>
              <a:rPr lang="en-US" sz="3200" dirty="0" smtClean="0"/>
              <a:t>     </a:t>
            </a:r>
            <a:r>
              <a:rPr lang="en-US" sz="3200" b="1" dirty="0" smtClean="0"/>
              <a:t>Review.</a:t>
            </a:r>
            <a:endParaRPr lang="en-US" sz="3200" dirty="0"/>
          </a:p>
          <a:p>
            <a:r>
              <a:rPr lang="en-US" sz="3200" dirty="0" smtClean="0"/>
              <a:t>	Reread your annotations for each section.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Try to answer the study questions.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Summarize the reading (article, chapter) into 4-5 sentences in 	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34220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9044" y="507470"/>
            <a:ext cx="6809621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Reading</a:t>
            </a:r>
          </a:p>
          <a:p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 the passage</a:t>
            </a:r>
          </a:p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Utilize the strategy discussed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02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176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Office Theme</vt:lpstr>
      <vt:lpstr>TOFEL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TOFEL Reading</dc:title>
  <dc:creator>Karen</dc:creator>
  <cp:lastModifiedBy>Karen</cp:lastModifiedBy>
  <cp:revision>10</cp:revision>
  <dcterms:created xsi:type="dcterms:W3CDTF">2015-01-30T16:09:39Z</dcterms:created>
  <dcterms:modified xsi:type="dcterms:W3CDTF">2015-02-02T21:15:58Z</dcterms:modified>
</cp:coreProperties>
</file>